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27"/>
  </p:notesMasterIdLst>
  <p:sldIdLst>
    <p:sldId id="256" r:id="rId2"/>
    <p:sldId id="257" r:id="rId3"/>
    <p:sldId id="261" r:id="rId4"/>
    <p:sldId id="270" r:id="rId5"/>
    <p:sldId id="277" r:id="rId6"/>
    <p:sldId id="278" r:id="rId7"/>
    <p:sldId id="291" r:id="rId8"/>
    <p:sldId id="280" r:id="rId9"/>
    <p:sldId id="289" r:id="rId10"/>
    <p:sldId id="285" r:id="rId11"/>
    <p:sldId id="279" r:id="rId12"/>
    <p:sldId id="281" r:id="rId13"/>
    <p:sldId id="282" r:id="rId14"/>
    <p:sldId id="290" r:id="rId15"/>
    <p:sldId id="263" r:id="rId16"/>
    <p:sldId id="262" r:id="rId17"/>
    <p:sldId id="286" r:id="rId18"/>
    <p:sldId id="264" r:id="rId19"/>
    <p:sldId id="288" r:id="rId20"/>
    <p:sldId id="275" r:id="rId21"/>
    <p:sldId id="283" r:id="rId22"/>
    <p:sldId id="284" r:id="rId23"/>
    <p:sldId id="265" r:id="rId24"/>
    <p:sldId id="268" r:id="rId25"/>
    <p:sldId id="276" r:id="rId26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EDC"/>
    <a:srgbClr val="F476E5"/>
    <a:srgbClr val="0A0A0A"/>
    <a:srgbClr val="0D0D0D"/>
    <a:srgbClr val="006F6C"/>
    <a:srgbClr val="C808AD"/>
    <a:srgbClr val="1AB39F"/>
    <a:srgbClr val="DDE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0143" autoAdjust="0"/>
  </p:normalViewPr>
  <p:slideViewPr>
    <p:cSldViewPr>
      <p:cViewPr varScale="1">
        <p:scale>
          <a:sx n="66" d="100"/>
          <a:sy n="66" d="100"/>
        </p:scale>
        <p:origin x="17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uario\Dropbox\lb\polifenoles\microvesiculas\resultados\viabilidad\viabilidad%20CMPD%2020042015%20tratadas%20con%20MV%20013-014%20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uario\Dropbox\lb\polifenoles\microvesiculas\resultados\rt-pcr\m%2020.02.15.CMPD%20MV_1_5.GPx.MnSOD.Cat.GAPDH.60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usuario\Dropbox\lb\polifenoles\microvesiculas\resultados\rt-pcr\m%2020.02.15.CMPD%20MV_1_5.GPx.MnSOD.Cat.GAPDH.60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uario\Dropbox\lb\polifenoles\microvesiculas\resultados\rt-pcr\m%2003.03.15.CMPD%20MV_1_5.sox2.oct4.cmyc..GAPDH.60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uario\Dropbox\lb\polifenoles\microvesiculas\resultados\rt-pcr\m%2003.03.15.CMPD%20MV_1_5.sox2.oct4.cmyc..GAPDH.60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uario\Dropbox\lb\polifenoles\microvesiculas\resultados\rt-pcr\m%2003.03.15.CMPD%20MV_1_5.sox2.oct4.cmyc..GAPDH.60.xlsx" TargetMode="External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42925135977801"/>
          <c:y val="3.7637900240692412E-2"/>
          <c:w val="0.78859633208603297"/>
          <c:h val="0.8774361853114404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59FEFE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D79A-4231-B962-D19B20B67EBE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D79A-4231-B962-D19B20B67EBE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2-D79A-4231-B962-D19B20B67EBE}"/>
              </c:ext>
            </c:extLst>
          </c:dPt>
          <c:dLbls>
            <c:dLbl>
              <c:idx val="0"/>
              <c:layout>
                <c:manualLayout>
                  <c:x val="2.1508453923218197E-3"/>
                  <c:y val="-0.1288212270475458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11,2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79A-4231-B962-D19B20B67EBE}"/>
                </c:ext>
              </c:extLst>
            </c:dLbl>
            <c:dLbl>
              <c:idx val="1"/>
              <c:layout>
                <c:manualLayout>
                  <c:x val="2.1508453923218197E-3"/>
                  <c:y val="-9.1530871849572717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17,8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79A-4231-B962-D19B20B67EBE}"/>
                </c:ext>
              </c:extLst>
            </c:dLbl>
            <c:dLbl>
              <c:idx val="2"/>
              <c:layout>
                <c:manualLayout>
                  <c:x val="4.3016907846437089E-3"/>
                  <c:y val="-7.4580710395948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18,3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79A-4231-B962-D19B20B67EB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('n=7'!$G$8,'n=7'!$G$15,'n=7'!$G$22)</c:f>
                <c:numCache>
                  <c:formatCode>General</c:formatCode>
                  <c:ptCount val="3"/>
                  <c:pt idx="0">
                    <c:v>3.3901168079034192</c:v>
                  </c:pt>
                  <c:pt idx="1">
                    <c:v>2.9880781925156397</c:v>
                  </c:pt>
                  <c:pt idx="2">
                    <c:v>2.5581391521203161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'n=7'!$A$30:$C$30</c:f>
              <c:strCache>
                <c:ptCount val="3"/>
                <c:pt idx="0">
                  <c:v>CONTROL</c:v>
                </c:pt>
                <c:pt idx="1">
                  <c:v>GENISTEÍNA</c:v>
                </c:pt>
                <c:pt idx="2">
                  <c:v>RESVERATROL</c:v>
                </c:pt>
              </c:strCache>
            </c:strRef>
          </c:cat>
          <c:val>
            <c:numRef>
              <c:f>'n=7'!$A$31:$C$31</c:f>
              <c:numCache>
                <c:formatCode>General</c:formatCode>
                <c:ptCount val="3"/>
                <c:pt idx="0">
                  <c:v>18.27</c:v>
                </c:pt>
                <c:pt idx="1">
                  <c:v>11.25</c:v>
                </c:pt>
                <c:pt idx="2">
                  <c:v>17.809999999999999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9A-4231-B962-D19B20B67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803712"/>
        <c:axId val="102823040"/>
      </c:barChart>
      <c:catAx>
        <c:axId val="102803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2823040"/>
        <c:crosses val="autoZero"/>
        <c:auto val="1"/>
        <c:lblAlgn val="ctr"/>
        <c:lblOffset val="100"/>
        <c:noMultiLvlLbl val="0"/>
      </c:catAx>
      <c:valAx>
        <c:axId val="1028230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% mortalidad</a:t>
                </a:r>
              </a:p>
            </c:rich>
          </c:tx>
          <c:layout>
            <c:manualLayout>
              <c:xMode val="edge"/>
              <c:yMode val="edge"/>
              <c:x val="2.5945397182145541E-3"/>
              <c:y val="0.2866750109508729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02803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s-E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GPx</a:t>
            </a:r>
          </a:p>
        </c:rich>
      </c:tx>
      <c:layout/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FD56-4C04-AC4B-64FC1A4EFACA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FD56-4C04-AC4B-64FC1A4EFACA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2-FD56-4C04-AC4B-64FC1A4EFACA}"/>
              </c:ext>
            </c:extLst>
          </c:dPt>
          <c:dLbls>
            <c:dLbl>
              <c:idx val="0"/>
              <c:layout>
                <c:manualLayout>
                  <c:x val="0"/>
                  <c:y val="-0.36039602087284694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1,586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D56-4C04-AC4B-64FC1A4EFACA}"/>
                </c:ext>
              </c:extLst>
            </c:dLbl>
            <c:dLbl>
              <c:idx val="1"/>
              <c:layout>
                <c:manualLayout>
                  <c:x val="0"/>
                  <c:y val="-0.12937293056973934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0,950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D56-4C04-AC4B-64FC1A4EFACA}"/>
                </c:ext>
              </c:extLst>
            </c:dLbl>
            <c:dLbl>
              <c:idx val="2"/>
              <c:layout>
                <c:manualLayout>
                  <c:x val="-8.3333333333334546E-3"/>
                  <c:y val="-6.9306927090932169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0,849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D56-4C04-AC4B-64FC1A4EFAC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plus"/>
            <c:errValType val="cust"/>
            <c:noEndCap val="0"/>
            <c:plus>
              <c:numRef>
                <c:f>GPx!$Q$27:$Q$29</c:f>
                <c:numCache>
                  <c:formatCode>General</c:formatCode>
                  <c:ptCount val="3"/>
                  <c:pt idx="0">
                    <c:v>1.7528201265953571</c:v>
                  </c:pt>
                  <c:pt idx="1">
                    <c:v>0.61321541927422962</c:v>
                  </c:pt>
                  <c:pt idx="2">
                    <c:v>0.41471593894269532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GPx!$O$27:$O$29</c:f>
              <c:strCache>
                <c:ptCount val="3"/>
                <c:pt idx="0">
                  <c:v>CONTROL</c:v>
                </c:pt>
                <c:pt idx="1">
                  <c:v>GENISTEÍNA</c:v>
                </c:pt>
                <c:pt idx="2">
                  <c:v>RESVERATROL</c:v>
                </c:pt>
              </c:strCache>
            </c:strRef>
          </c:cat>
          <c:val>
            <c:numRef>
              <c:f>GPx!$P$27:$P$29</c:f>
              <c:numCache>
                <c:formatCode>General</c:formatCode>
                <c:ptCount val="3"/>
                <c:pt idx="0">
                  <c:v>1.5866282812652144</c:v>
                </c:pt>
                <c:pt idx="1">
                  <c:v>0.95032361443681501</c:v>
                </c:pt>
                <c:pt idx="2">
                  <c:v>0.84949302782343961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56-4C04-AC4B-64FC1A4E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835712"/>
        <c:axId val="206837248"/>
      </c:barChart>
      <c:catAx>
        <c:axId val="206835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6837248"/>
        <c:crosses val="autoZero"/>
        <c:auto val="1"/>
        <c:lblAlgn val="ctr"/>
        <c:lblOffset val="100"/>
        <c:noMultiLvlLbl val="0"/>
      </c:catAx>
      <c:valAx>
        <c:axId val="20683724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Expresión</a:t>
                </a:r>
                <a:r>
                  <a:rPr lang="en-US" dirty="0"/>
                  <a:t> </a:t>
                </a:r>
                <a:r>
                  <a:rPr lang="en-US" dirty="0" smtClean="0"/>
                  <a:t>mRNA </a:t>
                </a:r>
                <a:r>
                  <a:rPr lang="en-US" dirty="0" err="1" smtClean="0"/>
                  <a:t>GPx</a:t>
                </a:r>
                <a:r>
                  <a:rPr lang="en-US" dirty="0" smtClean="0"/>
                  <a:t>/GAPDH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68357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726640419947621"/>
          <c:y val="0.19477963296771647"/>
          <c:w val="0.82051137357830273"/>
          <c:h val="0.70993541652632253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F457-4594-B7D2-2108287397C1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F457-4594-B7D2-2108287397C1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2-F457-4594-B7D2-2108287397C1}"/>
              </c:ext>
            </c:extLst>
          </c:dPt>
          <c:dLbls>
            <c:dLbl>
              <c:idx val="0"/>
              <c:layout>
                <c:manualLayout>
                  <c:x val="-2.7777777777778364E-3"/>
                  <c:y val="-0.1386138541818644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457-4594-B7D2-2108287397C1}"/>
                </c:ext>
              </c:extLst>
            </c:dLbl>
            <c:dLbl>
              <c:idx val="1"/>
              <c:layout>
                <c:manualLayout>
                  <c:x val="5.5555555555555558E-3"/>
                  <c:y val="-0.170957034399835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457-4594-B7D2-2108287397C1}"/>
                </c:ext>
              </c:extLst>
            </c:dLbl>
            <c:dLbl>
              <c:idx val="2"/>
              <c:layout>
                <c:manualLayout>
                  <c:x val="5.5555555555555558E-3"/>
                  <c:y val="-9.97250217920750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457-4594-B7D2-2108287397C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plus"/>
            <c:errValType val="cust"/>
            <c:noEndCap val="0"/>
            <c:plus>
              <c:numRef>
                <c:f>MnSOD!$P$34:$P$36</c:f>
                <c:numCache>
                  <c:formatCode>General</c:formatCode>
                  <c:ptCount val="3"/>
                  <c:pt idx="0">
                    <c:v>0.24261999163859621</c:v>
                  </c:pt>
                  <c:pt idx="1">
                    <c:v>0.33538462817705489</c:v>
                  </c:pt>
                  <c:pt idx="2">
                    <c:v>0.23058941031239086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MnSOD!$N$34:$N$36</c:f>
              <c:strCache>
                <c:ptCount val="3"/>
                <c:pt idx="0">
                  <c:v>CONTROL</c:v>
                </c:pt>
                <c:pt idx="1">
                  <c:v>GENISTEINA</c:v>
                </c:pt>
                <c:pt idx="2">
                  <c:v>RESVERATROL</c:v>
                </c:pt>
              </c:strCache>
            </c:strRef>
          </c:cat>
          <c:val>
            <c:numRef>
              <c:f>MnSOD!$O$34:$O$36</c:f>
              <c:numCache>
                <c:formatCode>0.000</c:formatCode>
                <c:ptCount val="3"/>
                <c:pt idx="0">
                  <c:v>0.32776826817202626</c:v>
                </c:pt>
                <c:pt idx="1">
                  <c:v>0.85126671132995391</c:v>
                </c:pt>
                <c:pt idx="2">
                  <c:v>0.43825974459201034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57-4594-B7D2-210828739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240576"/>
        <c:axId val="207283328"/>
      </c:barChart>
      <c:catAx>
        <c:axId val="207240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7283328"/>
        <c:crosses val="autoZero"/>
        <c:auto val="1"/>
        <c:lblAlgn val="ctr"/>
        <c:lblOffset val="100"/>
        <c:noMultiLvlLbl val="0"/>
      </c:catAx>
      <c:valAx>
        <c:axId val="2072833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 dirty="0" err="1"/>
                  <a:t>Expresión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mRNA MnSOD/GAPDH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8.3333333333333367E-3"/>
              <c:y val="0.16200884475809621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crossAx val="2072405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425499730799142"/>
          <c:y val="2.8219744208274611E-2"/>
          <c:w val="0.81534231239264021"/>
          <c:h val="0.87905584634290934"/>
        </c:manualLayout>
      </c:layout>
      <c:barChart>
        <c:barDir val="col"/>
        <c:grouping val="clustered"/>
        <c:varyColors val="0"/>
        <c:ser>
          <c:idx val="0"/>
          <c:order val="0"/>
          <c:tx>
            <c:v>oct-04</c:v>
          </c:tx>
          <c:spPr>
            <a:solidFill>
              <a:srgbClr val="92D050"/>
            </a:solidFill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90500" h="381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13A4-4CDD-9D72-755C55458058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13A4-4CDD-9D72-755C55458058}"/>
              </c:ext>
            </c:extLst>
          </c:dPt>
          <c:dLbls>
            <c:dLbl>
              <c:idx val="0"/>
              <c:layout>
                <c:manualLayout>
                  <c:x val="2.713373727705486E-3"/>
                  <c:y val="-0.2929545085788801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0,290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3A4-4CDD-9D72-755C55458058}"/>
                </c:ext>
              </c:extLst>
            </c:dLbl>
            <c:dLbl>
              <c:idx val="1"/>
              <c:layout>
                <c:manualLayout>
                  <c:x val="8.1401211831163712E-3"/>
                  <c:y val="-0.1191679356931034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0,088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3A4-4CDD-9D72-755C55458058}"/>
                </c:ext>
              </c:extLst>
            </c:dLbl>
            <c:dLbl>
              <c:idx val="2"/>
              <c:layout>
                <c:manualLayout>
                  <c:x val="1.3566868638527518E-2"/>
                  <c:y val="-0.37736512969482916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0,344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3A4-4CDD-9D72-755C5545805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plus"/>
            <c:errValType val="cust"/>
            <c:noEndCap val="0"/>
            <c:plus>
              <c:numRef>
                <c:f>'oct4'!$T$27:$T$29</c:f>
                <c:numCache>
                  <c:formatCode>General</c:formatCode>
                  <c:ptCount val="3"/>
                  <c:pt idx="0">
                    <c:v>0.28192591923392324</c:v>
                  </c:pt>
                  <c:pt idx="1">
                    <c:v>0.10865327446460499</c:v>
                  </c:pt>
                  <c:pt idx="2">
                    <c:v>0.36778165534284657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'oct4'!$R$27:$R$29</c:f>
              <c:strCache>
                <c:ptCount val="3"/>
                <c:pt idx="0">
                  <c:v>CONTROL</c:v>
                </c:pt>
                <c:pt idx="1">
                  <c:v>GENISTEÍNA</c:v>
                </c:pt>
                <c:pt idx="2">
                  <c:v>RESVERATROL</c:v>
                </c:pt>
              </c:strCache>
            </c:strRef>
          </c:cat>
          <c:val>
            <c:numRef>
              <c:f>'oct4'!$S$27:$S$29</c:f>
              <c:numCache>
                <c:formatCode>General</c:formatCode>
                <c:ptCount val="3"/>
                <c:pt idx="0">
                  <c:v>0.29023711177543277</c:v>
                </c:pt>
                <c:pt idx="1">
                  <c:v>8.8403414425378482E-2</c:v>
                </c:pt>
                <c:pt idx="2">
                  <c:v>0.34414241761537656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A4-4CDD-9D72-755C55458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056320"/>
        <c:axId val="210057856"/>
      </c:barChart>
      <c:catAx>
        <c:axId val="210056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057856"/>
        <c:crosses val="autoZero"/>
        <c:auto val="1"/>
        <c:lblAlgn val="ctr"/>
        <c:lblOffset val="100"/>
        <c:noMultiLvlLbl val="0"/>
      </c:catAx>
      <c:valAx>
        <c:axId val="2100578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Expresión</a:t>
                </a:r>
                <a:r>
                  <a:rPr lang="en-US" dirty="0"/>
                  <a:t> mRNA </a:t>
                </a:r>
                <a:r>
                  <a:rPr lang="en-US" dirty="0" smtClean="0"/>
                  <a:t>OCt4/GAPDH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90895883363389E-3"/>
              <c:y val="0.130705487472315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00563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782195975503064"/>
          <c:y val="2.8219744208274611E-2"/>
          <c:w val="0.83162248468941646"/>
          <c:h val="0.87905584634290934"/>
        </c:manualLayout>
      </c:layout>
      <c:barChart>
        <c:barDir val="col"/>
        <c:grouping val="clustered"/>
        <c:varyColors val="0"/>
        <c:ser>
          <c:idx val="0"/>
          <c:order val="0"/>
          <c:tx>
            <c:v>SOX2</c:v>
          </c:tx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DF34-4109-9581-BBC47BD09023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DF34-4109-9581-BBC47BD09023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2-DF34-4109-9581-BBC47BD09023}"/>
              </c:ext>
            </c:extLst>
          </c:dPt>
          <c:dLbls>
            <c:dLbl>
              <c:idx val="0"/>
              <c:layout>
                <c:manualLayout>
                  <c:x val="5.7832422586521206E-3"/>
                  <c:y val="-0.2548990887432307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0,372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F34-4109-9581-BBC47BD09023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0,125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F34-4109-9581-BBC47BD09023}"/>
                </c:ext>
              </c:extLst>
            </c:dLbl>
            <c:dLbl>
              <c:idx val="2"/>
              <c:layout>
                <c:manualLayout>
                  <c:x val="1.1566484517304201E-2"/>
                  <c:y val="-0.37421355581453047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0,524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F34-4109-9581-BBC47BD0902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plus"/>
            <c:errValType val="cust"/>
            <c:noEndCap val="0"/>
            <c:plus>
              <c:numRef>
                <c:f>'sox 2 '!$T$27:$T$29</c:f>
                <c:numCache>
                  <c:formatCode>General</c:formatCode>
                  <c:ptCount val="3"/>
                  <c:pt idx="0">
                    <c:v>0.44074459760160761</c:v>
                  </c:pt>
                  <c:pt idx="1">
                    <c:v>7.1788363712012943E-2</c:v>
                  </c:pt>
                  <c:pt idx="2">
                    <c:v>0.62736126623239163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'sox 2 '!$R$27:$R$29</c:f>
              <c:strCache>
                <c:ptCount val="3"/>
                <c:pt idx="0">
                  <c:v>CONTROL</c:v>
                </c:pt>
                <c:pt idx="1">
                  <c:v>GENISTEÍNA</c:v>
                </c:pt>
                <c:pt idx="2">
                  <c:v>RESVERATROL</c:v>
                </c:pt>
              </c:strCache>
            </c:strRef>
          </c:cat>
          <c:val>
            <c:numRef>
              <c:f>'sox 2 '!$S$27:$S$29</c:f>
              <c:numCache>
                <c:formatCode>General</c:formatCode>
                <c:ptCount val="3"/>
                <c:pt idx="0">
                  <c:v>0.37204891596733486</c:v>
                </c:pt>
                <c:pt idx="1">
                  <c:v>0.12473282448864489</c:v>
                </c:pt>
                <c:pt idx="2">
                  <c:v>0.52358447444014689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34-4109-9581-BBC47BD0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37888"/>
        <c:axId val="211360768"/>
      </c:barChart>
      <c:catAx>
        <c:axId val="211237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1360768"/>
        <c:crosses val="autoZero"/>
        <c:auto val="1"/>
        <c:lblAlgn val="ctr"/>
        <c:lblOffset val="100"/>
        <c:noMultiLvlLbl val="0"/>
      </c:catAx>
      <c:valAx>
        <c:axId val="2113607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EXPRESIÓN mRNA </a:t>
                </a:r>
                <a:r>
                  <a:rPr lang="en-US" dirty="0" smtClean="0"/>
                  <a:t>SOX2/GAPDH 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2378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c myc</a:t>
            </a:r>
          </a:p>
        </c:rich>
      </c:tx>
      <c:layout>
        <c:manualLayout>
          <c:xMode val="edge"/>
          <c:yMode val="edge"/>
          <c:x val="0.47508082877960039"/>
          <c:y val="5.0825079866683304E-2"/>
        </c:manualLayout>
      </c:layout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scene3d>
                <a:camera prst="orthographicFront"/>
                <a:lightRig rig="balanced" dir="t">
                  <a:rot lat="0" lon="0" rev="8700000"/>
                </a:lightRig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0-CE33-47DB-9489-0AFFB4C86F11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1-CE33-47DB-9489-0AFFB4C86F11}"/>
              </c:ext>
            </c:extLst>
          </c:dPt>
          <c:dPt>
            <c:idx val="2"/>
            <c:invertIfNegative val="0"/>
            <c:bubble3D val="0"/>
            <c:spPr>
              <a:solidFill>
                <a:srgbClr val="E46EDC"/>
              </a:solidFill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  <c:extLst>
              <c:ext xmlns:c16="http://schemas.microsoft.com/office/drawing/2014/chart" uri="{C3380CC4-5D6E-409C-BE32-E72D297353CC}">
                <c16:uniqueId val="{00000002-CE33-47DB-9489-0AFFB4C86F11}"/>
              </c:ext>
            </c:extLst>
          </c:dPt>
          <c:dLbls>
            <c:dLbl>
              <c:idx val="0"/>
              <c:layout>
                <c:manualLayout>
                  <c:x val="1.7349726775956285E-2"/>
                  <c:y val="-0.24026401391523061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0,892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E33-47DB-9489-0AFFB4C86F11}"/>
                </c:ext>
              </c:extLst>
            </c:dLbl>
            <c:dLbl>
              <c:idx val="1"/>
              <c:layout>
                <c:manualLayout>
                  <c:x val="2.8916211293260998E-3"/>
                  <c:y val="-0.1201320069576155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0,655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E33-47DB-9489-0AFFB4C86F11}"/>
                </c:ext>
              </c:extLst>
            </c:dLbl>
            <c:dLbl>
              <c:idx val="2"/>
              <c:layout>
                <c:manualLayout>
                  <c:x val="8.6748633879781423E-3"/>
                  <c:y val="-0.20792078127279584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0,682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E33-47DB-9489-0AFFB4C86F1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plus"/>
            <c:errValType val="cust"/>
            <c:noEndCap val="0"/>
            <c:plus>
              <c:numRef>
                <c:f>'c-myc'!$T$27:$T$29</c:f>
                <c:numCache>
                  <c:formatCode>General</c:formatCode>
                  <c:ptCount val="3"/>
                  <c:pt idx="0">
                    <c:v>0.43477194114128381</c:v>
                  </c:pt>
                  <c:pt idx="1">
                    <c:v>0.20719480045430524</c:v>
                  </c:pt>
                  <c:pt idx="2">
                    <c:v>0.39476084612598583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'c-myc'!$R$27:$R$29</c:f>
              <c:strCache>
                <c:ptCount val="3"/>
                <c:pt idx="0">
                  <c:v>CONTROL</c:v>
                </c:pt>
                <c:pt idx="1">
                  <c:v>GENISTEÍNA</c:v>
                </c:pt>
                <c:pt idx="2">
                  <c:v>RESVERATROL</c:v>
                </c:pt>
              </c:strCache>
            </c:strRef>
          </c:cat>
          <c:val>
            <c:numRef>
              <c:f>'c-myc'!$S$27:$S$29</c:f>
              <c:numCache>
                <c:formatCode>General</c:formatCode>
                <c:ptCount val="3"/>
                <c:pt idx="0">
                  <c:v>0.8929436998171717</c:v>
                </c:pt>
                <c:pt idx="1">
                  <c:v>0.6555648593959581</c:v>
                </c:pt>
                <c:pt idx="2">
                  <c:v>0.68180489232430386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33-47DB-9489-0AFFB4C86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09856"/>
        <c:axId val="229633024"/>
      </c:barChart>
      <c:catAx>
        <c:axId val="213609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9633024"/>
        <c:crosses val="autoZero"/>
        <c:auto val="1"/>
        <c:lblAlgn val="ctr"/>
        <c:lblOffset val="100"/>
        <c:noMultiLvlLbl val="0"/>
      </c:catAx>
      <c:valAx>
        <c:axId val="2296330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/>
                  <a:t>Expresión</a:t>
                </a:r>
                <a:r>
                  <a:rPr lang="en-US" dirty="0"/>
                  <a:t> mRNA </a:t>
                </a:r>
                <a:r>
                  <a:rPr lang="en-US" dirty="0" smtClean="0"/>
                  <a:t>c-</a:t>
                </a:r>
                <a:r>
                  <a:rPr lang="en-US" dirty="0" err="1" smtClean="0"/>
                  <a:t>myc</a:t>
                </a:r>
                <a:r>
                  <a:rPr lang="en-US" dirty="0" smtClean="0"/>
                  <a:t>/GAPDH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6098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0.51191</cdr:x>
      <cdr:y>0.11881</cdr:y>
    </cdr:from>
    <cdr:to>
      <cdr:x>0.57622</cdr:x>
      <cdr:y>0.24273</cdr:y>
    </cdr:to>
    <cdr:grpSp>
      <cdr:nvGrpSpPr>
        <cdr:cNvPr id="3" name="1 Grupo"/>
        <cdr:cNvGrpSpPr/>
      </cdr:nvGrpSpPr>
      <cdr:grpSpPr>
        <a:xfrm xmlns:a="http://schemas.openxmlformats.org/drawingml/2006/main">
          <a:off x="2617175" y="349199"/>
          <a:ext cx="328789" cy="364219"/>
          <a:chOff x="530816" y="785779"/>
          <a:chExt cx="28340" cy="60422"/>
        </a:xfrm>
      </cdr:grpSpPr>
      <cdr:sp macro="" textlink="">
        <cdr:nvSpPr>
          <cdr:cNvPr id="4" name="2 CuadroTexto"/>
          <cdr:cNvSpPr txBox="1"/>
        </cdr:nvSpPr>
        <cdr:spPr>
          <a:xfrm xmlns:a="http://schemas.openxmlformats.org/drawingml/2006/main">
            <a:off x="530816" y="785779"/>
            <a:ext cx="28340" cy="60422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Calibri"/>
              </a:defRPr>
            </a:lvl1pPr>
            <a:lvl2pPr marL="457200" indent="0">
              <a:defRPr sz="1100">
                <a:latin typeface="Calibri"/>
              </a:defRPr>
            </a:lvl2pPr>
            <a:lvl3pPr marL="914400" indent="0">
              <a:defRPr sz="1100">
                <a:latin typeface="Calibri"/>
              </a:defRPr>
            </a:lvl3pPr>
            <a:lvl4pPr marL="1371600" indent="0">
              <a:defRPr sz="1100">
                <a:latin typeface="Calibri"/>
              </a:defRPr>
            </a:lvl4pPr>
            <a:lvl5pPr marL="1828800" indent="0">
              <a:defRPr sz="1100">
                <a:latin typeface="Calibri"/>
              </a:defRPr>
            </a:lvl5pPr>
            <a:lvl6pPr marL="2286000" indent="0">
              <a:defRPr sz="1100">
                <a:latin typeface="Calibri"/>
              </a:defRPr>
            </a:lvl6pPr>
            <a:lvl7pPr marL="2743200" indent="0">
              <a:defRPr sz="1100">
                <a:latin typeface="Calibri"/>
              </a:defRPr>
            </a:lvl7pPr>
            <a:lvl8pPr marL="3200400" indent="0">
              <a:defRPr sz="1100">
                <a:latin typeface="Calibri"/>
              </a:defRPr>
            </a:lvl8pPr>
            <a:lvl9pPr marL="3657600" indent="0">
              <a:defRPr sz="1100">
                <a:latin typeface="Calibri"/>
              </a:defRPr>
            </a:lvl9pPr>
          </a:lstStyle>
          <a:p xmlns:a="http://schemas.openxmlformats.org/drawingml/2006/main">
            <a:r>
              <a:rPr lang="es-ES" sz="1600" dirty="0"/>
              <a:t>#</a:t>
            </a: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629E948-A5AA-45D1-AC0D-7ED2F0589698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s-ES" noProof="0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91C488F7-9A66-4FBB-988E-A2330CAB4CE6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057400" lvl="4" indent="-228600" eaLnBrk="1" hangingPunct="1">
              <a:lnSpc>
                <a:spcPct val="170000"/>
              </a:lnSpc>
              <a:spcBef>
                <a:spcPct val="0"/>
              </a:spcBef>
            </a:pPr>
            <a:endParaRPr lang="es-ES" sz="1100" smtClean="0"/>
          </a:p>
        </p:txBody>
      </p:sp>
      <p:sp>
        <p:nvSpPr>
          <p:cNvPr id="245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AD8D0-FC26-40B9-BE6F-75E3D1F5796A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ES" sz="1400" smtClean="0"/>
              <a:t>La células inmunitarias juegan un papel importante en la comunicación entre tejidos ya que son mayoritariamente ellas las que viajan por el torrente sanguíneo. </a:t>
            </a:r>
          </a:p>
          <a:p>
            <a:r>
              <a:rPr lang="es-ES" sz="1400" smtClean="0"/>
              <a:t>Algunos estudios han demostrada la capacidad de las células inmunitarias de atraer y regular a otros tipos celulares a partir de una comunicación directa o a partir de un sistema de comunicación paracrina, entre otros compuestos en esta comunicación intervienen las microvesículas liberadas por las células inmunitarias, pudiendo activar o inhibir la proliferación y la secreción de citocinas. </a:t>
            </a:r>
          </a:p>
          <a:p>
            <a:r>
              <a:rPr lang="es-ES" sz="1400" smtClean="0"/>
              <a:t>Incluso en un estudio reciente se ha visto como el secretoma de los linfocitos estimulan la proliferación de los mioblastos favoreciendo la reparación muscular en algunos casos.</a:t>
            </a:r>
          </a:p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3F55DA-BD03-4AC3-9D5F-65F0C8B7CFA3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s-E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793E09-4A59-4C34-9214-14D1A84F38C4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s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76897D-506D-4E1C-8EBE-2CFE01B791D8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s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552B9D-0F3C-4A57-A583-2A31556C7BA7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8318-4C50-4AB6-B46C-7DF20EDD0D18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3072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B1733C-FB72-448A-8C3F-C17988EADC71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6A107B-CF19-4BC5-965B-14B2BFEECFFE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CF9EDB-74E0-42DA-8D52-9608652D9501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s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3379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37A00F-3F53-4F4C-83E0-C766439FCACD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s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b="1" smtClean="0"/>
          </a:p>
        </p:txBody>
      </p:sp>
      <p:sp>
        <p:nvSpPr>
          <p:cNvPr id="348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A981C0-CB36-4E38-8706-FDA0B7640C16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89013" eaLnBrk="1" hangingPunct="1">
              <a:spcBef>
                <a:spcPct val="0"/>
              </a:spcBef>
            </a:pPr>
            <a:r>
              <a:rPr lang="es-ES" smtClean="0"/>
              <a:t>El esquema que voy a seguir es el siguiente</a:t>
            </a:r>
          </a:p>
        </p:txBody>
      </p:sp>
      <p:sp>
        <p:nvSpPr>
          <p:cNvPr id="256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A69B9E-ED5C-40A0-A2B2-D3EE37849E74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b="1" smtClean="0"/>
          </a:p>
        </p:txBody>
      </p:sp>
      <p:sp>
        <p:nvSpPr>
          <p:cNvPr id="348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7E237B-57A0-400E-A9C9-B39AAF71B9D8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s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b="1" smtClean="0"/>
          </a:p>
        </p:txBody>
      </p:sp>
      <p:sp>
        <p:nvSpPr>
          <p:cNvPr id="348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045EDC-8B50-4C5A-96B3-C4612EEEDD45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s-E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8FC6BF-0DE0-4B77-8985-751C8DEC4F41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s-E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22C7F8-E695-44CB-B7E8-1DF982C786CA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s-E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057400" lvl="4" indent="-228600" eaLnBrk="1" hangingPunct="1">
              <a:lnSpc>
                <a:spcPct val="170000"/>
              </a:lnSpc>
              <a:spcBef>
                <a:spcPct val="0"/>
              </a:spcBef>
            </a:pPr>
            <a:endParaRPr lang="es-ES" sz="1100" smtClean="0"/>
          </a:p>
        </p:txBody>
      </p:sp>
      <p:sp>
        <p:nvSpPr>
          <p:cNvPr id="245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DF9770-1A22-47B7-B3C9-3652C10E3A1D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5E5219-DB84-4BF1-AADA-46177AFD30EA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CCF7D6-0CBB-47DD-9B31-AEE9AB59440C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s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D2C8AA-9989-4E52-B172-01C54D172AB7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s-E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C8421B-1462-4B58-8D36-069352723575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E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CCF854-A511-411D-A92D-72BB403DAEDE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E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dirty="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A6B042-0955-47F1-A346-4FF3B219B56C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z="1300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54EEC-CED2-43C6-88E2-10E5FE7890B6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9 Rectángulo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11" name="10 Rectángulo redondeado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12" name="11 Rectángulo redondeado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12 Rectángulo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13 Rectángulo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14 Rectángulo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15 Rectángulo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17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06583-5EE8-4D18-BC14-E0BE1C8C1C70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18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D9054E4-352B-4620-9AF2-72279B2C4AFF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B1690-D268-469C-92C5-0897EE920885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B7D06-0D63-450E-8D17-274AA92CC46A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265BB-C858-4236-9F4C-FEB0DA0C6104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863EE-127A-4EAE-A102-C71CC848ED32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463AB-56FE-403C-A2A8-273355B33C34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E0949-0D68-4C4A-9D30-EEA4606E74E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6EA75-002E-4E6E-9DA0-5CB694B07EBA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889EB-F59E-46BA-866E-62ADEB0BE44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EE057-8A69-424E-9AB6-B1B36DEDE3DA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3F723-3B5D-400B-BE02-59F7F927A305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F87F6AE-93B8-4403-9F5A-202A5B723800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8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4E1DF1C-E8C6-4B4C-AD67-2E0A116521F0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9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BEC47-4744-4022-B195-031FC6CA59A5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328E4-ADD1-451A-8D6A-2C20466A3AF9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3C2FD-C8E6-4961-B986-6E87BE0CDF65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DE37E-2E6D-4477-A42B-8808776348C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874CD-A58B-48B4-832C-8F42976305B3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DDE9D-4D79-4C03-855D-3240F47DA0BC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CA903-4239-4C1E-B118-6EEADA045840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BE5F6-4526-4585-B164-1BAF1F5B25C0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28 Rectángulo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29 Rectángulo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30 Rectángulo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" name="34 Rectángulo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0" name="39 Rectángulo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9" name="2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040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6FF984C-273F-4488-B0E5-2DC1C93C01C1}" type="datetimeFigureOut">
              <a:rPr lang="es-ES"/>
              <a:pPr>
                <a:defRPr/>
              </a:pPr>
              <a:t>11/05/2021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F11A15-2382-409E-B376-4E623892020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45" r:id="rId2"/>
    <p:sldLayoutId id="2147484146" r:id="rId3"/>
    <p:sldLayoutId id="2147484147" r:id="rId4"/>
    <p:sldLayoutId id="2147484154" r:id="rId5"/>
    <p:sldLayoutId id="2147484155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FEB80A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FEB80A"/>
        </a:buClr>
        <a:buFont typeface="Georgia" pitchFamily="18" charset="0"/>
        <a:buChar char="▫"/>
        <a:defRPr sz="2000" kern="1200">
          <a:solidFill>
            <a:srgbClr val="FEB80A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23850" y="333375"/>
            <a:ext cx="8458200" cy="3108325"/>
          </a:xfrm>
        </p:spPr>
        <p:txBody>
          <a:bodyPr/>
          <a:lstStyle/>
          <a:p>
            <a:pPr algn="ctr">
              <a:defRPr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EFECTO DE LAS MICROVESÍCULAS LIBERADAS POR LAS CÉLULAS </a:t>
            </a:r>
            <a:b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INMUNITARIAS, ACTIVADAS POR POLIFENOLES, SOBRE CÉLULAS MADRE</a:t>
            </a:r>
            <a:endParaRPr lang="es-ES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3" name="4 CuadroTexto"/>
          <p:cNvSpPr txBox="1">
            <a:spLocks noChangeArrowheads="1"/>
          </p:cNvSpPr>
          <p:nvPr/>
        </p:nvSpPr>
        <p:spPr bwMode="auto">
          <a:xfrm>
            <a:off x="4067175" y="3860800"/>
            <a:ext cx="44640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>
                <a:solidFill>
                  <a:schemeClr val="tx2"/>
                </a:solidFill>
                <a:latin typeface="Calibri" pitchFamily="34" charset="0"/>
              </a:rPr>
              <a:t>Autores:</a:t>
            </a:r>
          </a:p>
          <a:p>
            <a:pPr>
              <a:lnSpc>
                <a:spcPct val="150000"/>
              </a:lnSpc>
            </a:pPr>
            <a:r>
              <a:rPr lang="es-ES" b="1">
                <a:solidFill>
                  <a:schemeClr val="tx2"/>
                </a:solidFill>
                <a:latin typeface="Calibri" pitchFamily="34" charset="0"/>
              </a:rPr>
              <a:t>Gimeno-Mallench L, </a:t>
            </a:r>
            <a:r>
              <a:rPr lang="es-ES">
                <a:solidFill>
                  <a:schemeClr val="tx2"/>
                </a:solidFill>
                <a:latin typeface="Calibri" pitchFamily="34" charset="0"/>
              </a:rPr>
              <a:t>Gambini J, Inglés M, V. M. Arnau,  Mas-Bargues C, Dromant M, Borrás C, Viña J</a:t>
            </a:r>
          </a:p>
        </p:txBody>
      </p:sp>
      <p:pic>
        <p:nvPicPr>
          <p:cNvPr id="10" name="Imagen 13"/>
          <p:cNvPicPr>
            <a:picLocks noChangeAspect="1"/>
          </p:cNvPicPr>
          <p:nvPr/>
        </p:nvPicPr>
        <p:blipFill rotWithShape="1">
          <a:blip r:embed="rId3" cstate="screen">
            <a:alphaModFix amt="36000"/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/>
          <a:stretch/>
        </p:blipFill>
        <p:spPr>
          <a:xfrm>
            <a:off x="431808" y="3943337"/>
            <a:ext cx="2412000" cy="2365983"/>
          </a:xfrm>
          <a:prstGeom prst="rect">
            <a:avLst/>
          </a:prstGeom>
        </p:spPr>
      </p:pic>
      <p:grpSp>
        <p:nvGrpSpPr>
          <p:cNvPr id="5125" name="Group 12"/>
          <p:cNvGrpSpPr>
            <a:grpSpLocks/>
          </p:cNvGrpSpPr>
          <p:nvPr/>
        </p:nvGrpSpPr>
        <p:grpSpPr bwMode="auto">
          <a:xfrm>
            <a:off x="36513" y="6381750"/>
            <a:ext cx="5399087" cy="431800"/>
            <a:chOff x="204" y="164"/>
            <a:chExt cx="5443" cy="408"/>
          </a:xfrm>
        </p:grpSpPr>
        <p:sp>
          <p:nvSpPr>
            <p:cNvPr id="5126" name="Rectangle 11"/>
            <p:cNvSpPr>
              <a:spLocks noChangeArrowheads="1"/>
            </p:cNvSpPr>
            <p:nvPr/>
          </p:nvSpPr>
          <p:spPr bwMode="auto">
            <a:xfrm>
              <a:off x="204" y="164"/>
              <a:ext cx="5443" cy="4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pic>
          <p:nvPicPr>
            <p:cNvPr id="5127" name="Picture 3" descr="Nombre0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" y="210"/>
              <a:ext cx="5135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Tm="853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0" name="9 Rectángulo"/>
          <p:cNvSpPr/>
          <p:nvPr/>
        </p:nvSpPr>
        <p:spPr bwMode="auto">
          <a:xfrm>
            <a:off x="2339752" y="548680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INMUNIDAD</a:t>
            </a:r>
          </a:p>
        </p:txBody>
      </p:sp>
      <p:pic>
        <p:nvPicPr>
          <p:cNvPr id="13329" name="Picture 1"/>
          <p:cNvPicPr>
            <a:picLocks noChangeAspect="1" noChangeArrowheads="1"/>
          </p:cNvPicPr>
          <p:nvPr/>
        </p:nvPicPr>
        <p:blipFill>
          <a:blip r:embed="rId4" cstate="print"/>
          <a:srcRect l="13002" t="16360" r="27782" b="27531"/>
          <a:stretch>
            <a:fillRect/>
          </a:stretch>
        </p:blipFill>
        <p:spPr bwMode="auto">
          <a:xfrm>
            <a:off x="3924300" y="1196975"/>
            <a:ext cx="4787900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3" name="Picture 4" descr="Vea el gráfico sobre el sistema inmunológico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268413"/>
            <a:ext cx="28575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2" name="Picture 5"/>
          <p:cNvPicPr>
            <a:picLocks noChangeAspect="1" noChangeArrowheads="1"/>
          </p:cNvPicPr>
          <p:nvPr/>
        </p:nvPicPr>
        <p:blipFill>
          <a:blip r:embed="rId6" cstate="print"/>
          <a:srcRect l="21857" t="13242" r="36534" b="62756"/>
          <a:stretch>
            <a:fillRect/>
          </a:stretch>
        </p:blipFill>
        <p:spPr bwMode="auto">
          <a:xfrm>
            <a:off x="0" y="4292600"/>
            <a:ext cx="521970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3" name="Picture 6"/>
          <p:cNvPicPr>
            <a:picLocks noChangeAspect="1" noChangeArrowheads="1"/>
          </p:cNvPicPr>
          <p:nvPr/>
        </p:nvPicPr>
        <p:blipFill>
          <a:blip r:embed="rId7" cstate="print"/>
          <a:srcRect l="26003" t="23767" r="27992" b="53751"/>
          <a:stretch>
            <a:fillRect/>
          </a:stretch>
        </p:blipFill>
        <p:spPr bwMode="auto">
          <a:xfrm>
            <a:off x="3513138" y="1557338"/>
            <a:ext cx="5630862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6" name="13 Imagen" descr="Gesicles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68875" y="4221163"/>
            <a:ext cx="39243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5375" name="AutoShape 2" descr="Resultado de imagen de Premio Nobel de Fisiología en el año 2013 a James E. Tothman, Randy W. Schekman y Thomas C. Südho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pic>
        <p:nvPicPr>
          <p:cNvPr id="15376" name="14 Imagen" descr="http://www.paracomerbien.es/cosas_antonita/juego_mesa.jpg"/>
          <p:cNvPicPr preferRelativeResize="0"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7713" y="1662113"/>
            <a:ext cx="5291137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CuadroTexto"/>
          <p:cNvSpPr txBox="1"/>
          <p:nvPr/>
        </p:nvSpPr>
        <p:spPr>
          <a:xfrm>
            <a:off x="2268538" y="5732463"/>
            <a:ext cx="6551612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1">
                    <a:lumMod val="10000"/>
                  </a:schemeClr>
                </a:solidFill>
              </a:rPr>
              <a:t>QUE TU ALIMENTO SEA TU MEDICINA (Hipócrates 500 A.C.) </a:t>
            </a:r>
          </a:p>
        </p:txBody>
      </p:sp>
      <p:sp>
        <p:nvSpPr>
          <p:cNvPr id="24" name="23 Rectángulo"/>
          <p:cNvSpPr/>
          <p:nvPr/>
        </p:nvSpPr>
        <p:spPr bwMode="auto">
          <a:xfrm>
            <a:off x="1727684" y="694437"/>
            <a:ext cx="5688632" cy="64633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NUTRICIÓN Y SALUD</a:t>
            </a:r>
          </a:p>
        </p:txBody>
      </p:sp>
      <p:pic>
        <p:nvPicPr>
          <p:cNvPr id="15379" name="24 Imagen" descr="http://www.lineaysalud.com/wp-content/uploads/2012/10/nutracautica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373688"/>
            <a:ext cx="2268538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6399" name="AutoShape 2" descr="Resultado de imagen de Premio Nobel de Fisiología en el año 2013 a James E. Tothman, Randy W. Schekman y Thomas C. Südho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26" name="25 Rectángulo"/>
          <p:cNvSpPr/>
          <p:nvPr/>
        </p:nvSpPr>
        <p:spPr bwMode="auto">
          <a:xfrm>
            <a:off x="6588224" y="260648"/>
            <a:ext cx="216024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NUTRICIÓN Y SALUD </a:t>
            </a:r>
          </a:p>
        </p:txBody>
      </p:sp>
      <p:sp>
        <p:nvSpPr>
          <p:cNvPr id="24" name="23 Rectángulo"/>
          <p:cNvSpPr/>
          <p:nvPr/>
        </p:nvSpPr>
        <p:spPr bwMode="auto">
          <a:xfrm>
            <a:off x="3275856" y="548680"/>
            <a:ext cx="2448272" cy="52322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VINO</a:t>
            </a:r>
          </a:p>
        </p:txBody>
      </p:sp>
      <p:pic>
        <p:nvPicPr>
          <p:cNvPr id="16402" name="12 Imagen" descr="Foto: Una molécula presente en el vino ayuda a mejorar el equilibrio de los ancian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50" y="1916113"/>
            <a:ext cx="4176713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3" name="13 Imagen" descr="http://2.bp.blogspot.com/_dey18NL_lUw/TA0I3QoRpRI/AAAAAAAAETE/zgtSGZ3f4ao/s1600/resveratrol-picture.jpg"/>
          <p:cNvPicPr preferRelativeResize="0"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7763" y="2133600"/>
            <a:ext cx="2916237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4" name="Picture 23"/>
          <p:cNvPicPr>
            <a:picLocks noChangeAspect="1" noChangeArrowheads="1"/>
          </p:cNvPicPr>
          <p:nvPr/>
        </p:nvPicPr>
        <p:blipFill>
          <a:blip r:embed="rId6" cstate="print"/>
          <a:srcRect l="1851" t="34250" r="49448" b="55907"/>
          <a:stretch>
            <a:fillRect/>
          </a:stretch>
        </p:blipFill>
        <p:spPr bwMode="auto">
          <a:xfrm>
            <a:off x="1116013" y="1125538"/>
            <a:ext cx="633571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5" name="Picture 24"/>
          <p:cNvPicPr>
            <a:picLocks noChangeAspect="1" noChangeArrowheads="1"/>
          </p:cNvPicPr>
          <p:nvPr/>
        </p:nvPicPr>
        <p:blipFill>
          <a:blip r:embed="rId7" cstate="print"/>
          <a:srcRect l="24741" t="26003" r="26903" b="35992"/>
          <a:stretch>
            <a:fillRect/>
          </a:stretch>
        </p:blipFill>
        <p:spPr bwMode="auto">
          <a:xfrm>
            <a:off x="581025" y="4149725"/>
            <a:ext cx="5214938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7423" name="AutoShape 2" descr="Resultado de imagen de Premio Nobel de Fisiología en el año 2013 a James E. Tothman, Randy W. Schekman y Thomas C. Südho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24" name="23 Rectángulo"/>
          <p:cNvSpPr/>
          <p:nvPr/>
        </p:nvSpPr>
        <p:spPr bwMode="auto">
          <a:xfrm>
            <a:off x="3275856" y="836712"/>
            <a:ext cx="2448272" cy="52322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GENISTEINA</a:t>
            </a:r>
          </a:p>
        </p:txBody>
      </p:sp>
      <p:pic>
        <p:nvPicPr>
          <p:cNvPr id="17425" name="9 Imagen" descr="http://www.elcorreodelsol.com/sites/default/files/okinawa_sentad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1557338"/>
            <a:ext cx="3101975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6" name="10 Imagen" descr="http://www.binipatia.com/wp-content/uploads/geniste%C3%ADna-660x3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9338" y="1844675"/>
            <a:ext cx="3132137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7" name="Picture 4" descr="http://www.phmd.pl/images/ryciny/20050221142303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067"/>
          <a:stretch>
            <a:fillRect/>
          </a:stretch>
        </p:blipFill>
        <p:spPr bwMode="auto">
          <a:xfrm>
            <a:off x="0" y="4941888"/>
            <a:ext cx="2587625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8" name="Picture 21"/>
          <p:cNvPicPr>
            <a:picLocks noChangeAspect="1" noChangeArrowheads="1"/>
          </p:cNvPicPr>
          <p:nvPr/>
        </p:nvPicPr>
        <p:blipFill>
          <a:blip r:embed="rId7" cstate="print"/>
          <a:srcRect l="1933" t="34077" r="53792" b="56078"/>
          <a:stretch>
            <a:fillRect/>
          </a:stretch>
        </p:blipFill>
        <p:spPr bwMode="auto">
          <a:xfrm>
            <a:off x="0" y="4005263"/>
            <a:ext cx="576103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9" name="Picture 22"/>
          <p:cNvPicPr>
            <a:picLocks noChangeAspect="1" noChangeArrowheads="1"/>
          </p:cNvPicPr>
          <p:nvPr/>
        </p:nvPicPr>
        <p:blipFill>
          <a:blip r:embed="rId8" cstate="print"/>
          <a:srcRect l="3513" t="33266" r="52766" b="43109"/>
          <a:stretch>
            <a:fillRect/>
          </a:stretch>
        </p:blipFill>
        <p:spPr bwMode="auto">
          <a:xfrm>
            <a:off x="3817938" y="4905375"/>
            <a:ext cx="48577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Rectángulo"/>
          <p:cNvSpPr/>
          <p:nvPr/>
        </p:nvSpPr>
        <p:spPr bwMode="auto">
          <a:xfrm>
            <a:off x="6660232" y="260648"/>
            <a:ext cx="216024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NUTRICIÓN Y SALUD </a:t>
            </a:r>
          </a:p>
        </p:txBody>
      </p:sp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8447" name="AutoShape 2" descr="Resultado de imagen de Premio Nobel de Fisiología en el año 2013 a James E. Tothman, Randy W. Schekman y Thomas C. Südho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7425" name="14 CuadroTexto"/>
          <p:cNvSpPr txBox="1">
            <a:spLocks noChangeArrowheads="1"/>
          </p:cNvSpPr>
          <p:nvPr/>
        </p:nvSpPr>
        <p:spPr bwMode="auto">
          <a:xfrm>
            <a:off x="1331640" y="1340768"/>
            <a:ext cx="6696075" cy="39703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</a:rPr>
              <a:t>POR LO TANTO NOS PLANTEAMOS ESTUDIAR SI EL RESVERATROL Y LA GENISTEINA, ACTIVAN CÉLULAS INMUNITARIAS Y SI ESTÁS LIBERAN MICROVESÍCULAS QUE EJECEN ACCIONES POSITIVAS SOBRE OTROS TEJIDOS. </a:t>
            </a:r>
          </a:p>
        </p:txBody>
      </p:sp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881062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15364" name="Rectangle 1"/>
          <p:cNvSpPr>
            <a:spLocks noChangeArrowheads="1"/>
          </p:cNvSpPr>
          <p:nvPr/>
        </p:nvSpPr>
        <p:spPr bwMode="auto">
          <a:xfrm>
            <a:off x="323850" y="908050"/>
            <a:ext cx="8423275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39580" tIns="76176" bIns="152352">
            <a:spAutoFit/>
          </a:bodyPr>
          <a:lstStyle/>
          <a:p>
            <a:pPr>
              <a:defRPr/>
            </a:pPr>
            <a:endParaRPr lang="es-ES" dirty="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" b="1" dirty="0"/>
              <a:t>1) Estudiar la liberación de microvesículas por células mononucleares tratadas con polifenoles. </a:t>
            </a:r>
            <a:endParaRPr lang="es-ES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" b="1" dirty="0"/>
              <a:t>2) Estudiar el efecto de éstas microvesículas sobre las células madre </a:t>
            </a:r>
            <a:r>
              <a:rPr lang="es-ES" b="1" dirty="0" err="1"/>
              <a:t>mesenquimáticas</a:t>
            </a:r>
            <a:r>
              <a:rPr lang="es-ES" b="1" dirty="0"/>
              <a:t>. </a:t>
            </a:r>
            <a:endParaRPr lang="es-ES" dirty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" dirty="0"/>
              <a:t>2.1) Estudiar el papel protector de las microvesículas en células madre mediante viabilidad celular.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" dirty="0"/>
              <a:t>2.2) Estudiar las posibles variaciones de la expresión génica, en células madre, inducidas por las microvesículas liberadas por las células mononucleares.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" dirty="0">
                <a:latin typeface="Calibri" pitchFamily="34" charset="0"/>
              </a:rPr>
              <a:t>  </a:t>
            </a:r>
          </a:p>
          <a:p>
            <a:pPr algn="just">
              <a:defRPr/>
            </a:pPr>
            <a:endParaRPr lang="es-ES" dirty="0">
              <a:latin typeface="Calibri" pitchFamily="34" charset="0"/>
            </a:endParaRPr>
          </a:p>
        </p:txBody>
      </p:sp>
      <p:sp>
        <p:nvSpPr>
          <p:cNvPr id="11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5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</p:spTree>
  </p:cSld>
  <p:clrMapOvr>
    <a:masterClrMapping/>
  </p:clrMapOvr>
  <p:transition advTm="2051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881062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MATERIAL Y MÉTODOS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62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37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10263" name="Picture 23" descr="http://www.pubzi.com/f/lg-Cell-cultu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195513"/>
            <a:ext cx="28479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3" descr="http://www.pubzi.com/f/lg-Cell-cultur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flipH="1">
            <a:off x="5612457" y="4860378"/>
            <a:ext cx="2847975" cy="1304926"/>
          </a:xfrm>
          <a:prstGeom prst="rect">
            <a:avLst/>
          </a:prstGeom>
          <a:noFill/>
        </p:spPr>
      </p:pic>
      <p:pic>
        <p:nvPicPr>
          <p:cNvPr id="10265" name="Picture 25" descr="https://cnho.files.wordpress.com/2013/05/figura-1.png?w=595&amp;h=714"/>
          <p:cNvPicPr>
            <a:picLocks noChangeAspect="1" noChangeArrowheads="1"/>
          </p:cNvPicPr>
          <p:nvPr/>
        </p:nvPicPr>
        <p:blipFill>
          <a:blip r:embed="rId5" cstate="print"/>
          <a:srcRect l="38116" t="10573" r="37743" b="77795"/>
          <a:stretch>
            <a:fillRect/>
          </a:stretch>
        </p:blipFill>
        <p:spPr bwMode="auto">
          <a:xfrm>
            <a:off x="2654300" y="3530600"/>
            <a:ext cx="2062163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Flecha curvada hacia abajo"/>
          <p:cNvSpPr/>
          <p:nvPr/>
        </p:nvSpPr>
        <p:spPr>
          <a:xfrm rot="2111014">
            <a:off x="2524125" y="2339975"/>
            <a:ext cx="1503363" cy="866775"/>
          </a:xfrm>
          <a:prstGeom prst="curvedDownArrow">
            <a:avLst>
              <a:gd name="adj1" fmla="val 25000"/>
              <a:gd name="adj2" fmla="val 54697"/>
              <a:gd name="adj3" fmla="val 1822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17 CuadroTexto"/>
          <p:cNvSpPr txBox="1">
            <a:spLocks noChangeArrowheads="1"/>
          </p:cNvSpPr>
          <p:nvPr/>
        </p:nvSpPr>
        <p:spPr bwMode="auto">
          <a:xfrm>
            <a:off x="4643438" y="1054100"/>
            <a:ext cx="45005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1º Extracción sangre y cultivo células mononucleares.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611560" y="1052736"/>
            <a:ext cx="252028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Genisteína 0,5 </a:t>
            </a:r>
            <a:r>
              <a:rPr lang="es-ES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uM</a:t>
            </a:r>
            <a:endParaRPr lang="es-E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>
              <a:defRPr/>
            </a:pPr>
            <a:r>
              <a:rPr lang="es-E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Resveratrol 1nM</a:t>
            </a:r>
          </a:p>
          <a:p>
            <a:pPr>
              <a:defRPr/>
            </a:pPr>
            <a:r>
              <a:rPr lang="es-E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DMSO</a:t>
            </a:r>
          </a:p>
        </p:txBody>
      </p:sp>
      <p:sp>
        <p:nvSpPr>
          <p:cNvPr id="20" name="19 CuadroTexto"/>
          <p:cNvSpPr txBox="1">
            <a:spLocks noChangeArrowheads="1"/>
          </p:cNvSpPr>
          <p:nvPr/>
        </p:nvSpPr>
        <p:spPr bwMode="auto">
          <a:xfrm>
            <a:off x="684213" y="3500438"/>
            <a:ext cx="20161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Células Mononucleares</a:t>
            </a: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6227763" y="6156325"/>
            <a:ext cx="20161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FFC000"/>
                </a:solidFill>
              </a:rPr>
              <a:t>Células  Madre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7596336" y="3933056"/>
            <a:ext cx="97261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_tradnl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  <a:r>
              <a:rPr lang="es-ES_tradnl" b="1" baseline="-25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s-ES_tradnl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</a:t>
            </a:r>
            <a:r>
              <a:rPr lang="es-ES_tradnl" b="1" baseline="-25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endParaRPr lang="es-E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0" name="29 Rectángulo"/>
          <p:cNvSpPr>
            <a:spLocks noChangeArrowheads="1"/>
          </p:cNvSpPr>
          <p:nvPr/>
        </p:nvSpPr>
        <p:spPr bwMode="auto">
          <a:xfrm>
            <a:off x="4643438" y="1700213"/>
            <a:ext cx="4500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2º Tratar las células con polifenoles 48h</a:t>
            </a:r>
          </a:p>
        </p:txBody>
      </p:sp>
      <p:sp>
        <p:nvSpPr>
          <p:cNvPr id="31" name="30 Rectángulo"/>
          <p:cNvSpPr>
            <a:spLocks noChangeArrowheads="1"/>
          </p:cNvSpPr>
          <p:nvPr/>
        </p:nvSpPr>
        <p:spPr bwMode="auto">
          <a:xfrm>
            <a:off x="4643438" y="2060575"/>
            <a:ext cx="4500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3º Aislar las MVs del medio.</a:t>
            </a:r>
          </a:p>
        </p:txBody>
      </p:sp>
      <p:sp>
        <p:nvSpPr>
          <p:cNvPr id="32" name="31 Rectángulo"/>
          <p:cNvSpPr>
            <a:spLocks noChangeArrowheads="1"/>
          </p:cNvSpPr>
          <p:nvPr/>
        </p:nvSpPr>
        <p:spPr bwMode="auto">
          <a:xfrm>
            <a:off x="4643438" y="2492375"/>
            <a:ext cx="4500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4º Incubar las celúlas madre con MVs 48h </a:t>
            </a:r>
          </a:p>
        </p:txBody>
      </p:sp>
      <p:sp>
        <p:nvSpPr>
          <p:cNvPr id="33" name="32 Rectángulo"/>
          <p:cNvSpPr>
            <a:spLocks noChangeArrowheads="1"/>
          </p:cNvSpPr>
          <p:nvPr/>
        </p:nvSpPr>
        <p:spPr bwMode="auto">
          <a:xfrm>
            <a:off x="4643438" y="2916238"/>
            <a:ext cx="4500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5º Tratar las células con </a:t>
            </a:r>
            <a:r>
              <a:rPr lang="es-ES_tradnl"/>
              <a:t>H</a:t>
            </a:r>
            <a:r>
              <a:rPr lang="es-ES_tradnl" baseline="-25000"/>
              <a:t>2</a:t>
            </a:r>
            <a:r>
              <a:rPr lang="es-ES_tradnl"/>
              <a:t>O</a:t>
            </a:r>
            <a:r>
              <a:rPr lang="es-ES_tradnl" baseline="-25000"/>
              <a:t>2</a:t>
            </a:r>
            <a:r>
              <a:rPr lang="es-ES"/>
              <a:t> 24h</a:t>
            </a:r>
          </a:p>
        </p:txBody>
      </p:sp>
      <p:sp>
        <p:nvSpPr>
          <p:cNvPr id="34" name="33 Rectángulo"/>
          <p:cNvSpPr>
            <a:spLocks noChangeArrowheads="1"/>
          </p:cNvSpPr>
          <p:nvPr/>
        </p:nvSpPr>
        <p:spPr bwMode="auto">
          <a:xfrm>
            <a:off x="4643438" y="3244850"/>
            <a:ext cx="4500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6º Viabilidad y recogida de células</a:t>
            </a:r>
          </a:p>
        </p:txBody>
      </p:sp>
      <p:grpSp>
        <p:nvGrpSpPr>
          <p:cNvPr id="2" name="38 Grupo"/>
          <p:cNvGrpSpPr>
            <a:grpSpLocks/>
          </p:cNvGrpSpPr>
          <p:nvPr/>
        </p:nvGrpSpPr>
        <p:grpSpPr bwMode="auto">
          <a:xfrm>
            <a:off x="1476375" y="1700213"/>
            <a:ext cx="1008063" cy="733425"/>
            <a:chOff x="1476375" y="1700213"/>
            <a:chExt cx="1007393" cy="733425"/>
          </a:xfrm>
        </p:grpSpPr>
        <p:sp>
          <p:nvSpPr>
            <p:cNvPr id="24" name="23 Flecha abajo"/>
            <p:cNvSpPr/>
            <p:nvPr/>
          </p:nvSpPr>
          <p:spPr>
            <a:xfrm>
              <a:off x="1476375" y="1700213"/>
              <a:ext cx="345845" cy="73342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523" name="25 CuadroTexto"/>
            <p:cNvSpPr txBox="1">
              <a:spLocks noChangeArrowheads="1"/>
            </p:cNvSpPr>
            <p:nvPr/>
          </p:nvSpPr>
          <p:spPr bwMode="auto">
            <a:xfrm>
              <a:off x="1835696" y="1844824"/>
              <a:ext cx="648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/>
                <a:t>48h</a:t>
              </a:r>
            </a:p>
          </p:txBody>
        </p:sp>
      </p:grpSp>
      <p:grpSp>
        <p:nvGrpSpPr>
          <p:cNvPr id="3" name="39 Grupo"/>
          <p:cNvGrpSpPr>
            <a:grpSpLocks/>
          </p:cNvGrpSpPr>
          <p:nvPr/>
        </p:nvGrpSpPr>
        <p:grpSpPr bwMode="auto">
          <a:xfrm>
            <a:off x="4700588" y="4005263"/>
            <a:ext cx="1684337" cy="906462"/>
            <a:chOff x="4700150" y="4005064"/>
            <a:chExt cx="1684267" cy="906623"/>
          </a:xfrm>
        </p:grpSpPr>
        <p:sp>
          <p:nvSpPr>
            <p:cNvPr id="16" name="15 Flecha abajo"/>
            <p:cNvSpPr/>
            <p:nvPr/>
          </p:nvSpPr>
          <p:spPr>
            <a:xfrm rot="18264213">
              <a:off x="5270984" y="3798253"/>
              <a:ext cx="542600" cy="1684267"/>
            </a:xfrm>
            <a:prstGeom prst="downArrow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521" name="26 CuadroTexto"/>
            <p:cNvSpPr txBox="1">
              <a:spLocks noChangeArrowheads="1"/>
            </p:cNvSpPr>
            <p:nvPr/>
          </p:nvSpPr>
          <p:spPr bwMode="auto">
            <a:xfrm>
              <a:off x="5436096" y="4005064"/>
              <a:ext cx="648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/>
                <a:t>48h</a:t>
              </a:r>
            </a:p>
          </p:txBody>
        </p:sp>
      </p:grpSp>
      <p:grpSp>
        <p:nvGrpSpPr>
          <p:cNvPr id="4" name="40 Grupo"/>
          <p:cNvGrpSpPr>
            <a:grpSpLocks/>
          </p:cNvGrpSpPr>
          <p:nvPr/>
        </p:nvGrpSpPr>
        <p:grpSpPr bwMode="auto">
          <a:xfrm>
            <a:off x="7573963" y="4246563"/>
            <a:ext cx="958850" cy="896937"/>
            <a:chOff x="7573963" y="4246563"/>
            <a:chExt cx="958477" cy="896937"/>
          </a:xfrm>
        </p:grpSpPr>
        <p:sp>
          <p:nvSpPr>
            <p:cNvPr id="29" name="28 Flecha abajo"/>
            <p:cNvSpPr/>
            <p:nvPr/>
          </p:nvSpPr>
          <p:spPr>
            <a:xfrm rot="1861755">
              <a:off x="7573963" y="4246563"/>
              <a:ext cx="345940" cy="896937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517" name="34 CuadroTexto"/>
            <p:cNvSpPr txBox="1">
              <a:spLocks noChangeArrowheads="1"/>
            </p:cNvSpPr>
            <p:nvPr/>
          </p:nvSpPr>
          <p:spPr bwMode="auto">
            <a:xfrm>
              <a:off x="7884368" y="4509120"/>
              <a:ext cx="6480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/>
                <a:t>24h</a:t>
              </a:r>
            </a:p>
          </p:txBody>
        </p:sp>
      </p:grpSp>
      <p:grpSp>
        <p:nvGrpSpPr>
          <p:cNvPr id="5" name="37 Grupo"/>
          <p:cNvGrpSpPr>
            <a:grpSpLocks/>
          </p:cNvGrpSpPr>
          <p:nvPr/>
        </p:nvGrpSpPr>
        <p:grpSpPr bwMode="auto">
          <a:xfrm>
            <a:off x="2663825" y="4643438"/>
            <a:ext cx="2016125" cy="1847850"/>
            <a:chOff x="2664011" y="4643438"/>
            <a:chExt cx="2016224" cy="1847066"/>
          </a:xfrm>
        </p:grpSpPr>
        <p:sp>
          <p:nvSpPr>
            <p:cNvPr id="21" name="20 CuadroTexto"/>
            <p:cNvSpPr txBox="1"/>
            <p:nvPr/>
          </p:nvSpPr>
          <p:spPr>
            <a:xfrm>
              <a:off x="2664011" y="4643438"/>
              <a:ext cx="2016224" cy="3697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S" dirty="0">
                  <a:solidFill>
                    <a:schemeClr val="bg2">
                      <a:lumMod val="50000"/>
                    </a:schemeClr>
                  </a:solidFill>
                </a:rPr>
                <a:t>Microvesículas</a:t>
              </a:r>
            </a:p>
          </p:txBody>
        </p:sp>
        <p:sp>
          <p:nvSpPr>
            <p:cNvPr id="36" name="35 Rectángulo"/>
            <p:cNvSpPr>
              <a:spLocks noChangeArrowheads="1"/>
            </p:cNvSpPr>
            <p:nvPr/>
          </p:nvSpPr>
          <p:spPr bwMode="auto">
            <a:xfrm>
              <a:off x="2664011" y="5013168"/>
              <a:ext cx="2016224" cy="1477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ES" b="1" dirty="0">
                  <a:solidFill>
                    <a:schemeClr val="bg2">
                      <a:lumMod val="50000"/>
                    </a:schemeClr>
                  </a:solidFill>
                </a:rPr>
                <a:t>Aislar las </a:t>
              </a:r>
              <a:r>
                <a:rPr lang="es-ES" b="1" dirty="0" err="1">
                  <a:solidFill>
                    <a:schemeClr val="bg2">
                      <a:lumMod val="50000"/>
                    </a:schemeClr>
                  </a:solidFill>
                </a:rPr>
                <a:t>MVs</a:t>
              </a:r>
              <a:r>
                <a:rPr lang="es-ES" b="1" dirty="0">
                  <a:solidFill>
                    <a:schemeClr val="bg2">
                      <a:lumMod val="50000"/>
                    </a:schemeClr>
                  </a:solidFill>
                </a:rPr>
                <a:t> del medio, Mediante gradiente de centrifugaciones</a:t>
              </a:r>
            </a:p>
          </p:txBody>
        </p:sp>
      </p:grpSp>
    </p:spTree>
  </p:cSld>
  <p:clrMapOvr>
    <a:masterClrMapping/>
  </p:clrMapOvr>
  <p:transition advTm="42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0" grpId="0"/>
      <p:bldP spid="22" grpId="0"/>
      <p:bldP spid="30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306387"/>
          </a:xfrm>
        </p:spPr>
        <p:txBody>
          <a:bodyPr/>
          <a:lstStyle/>
          <a:p>
            <a:pPr algn="r" eaLnBrk="1" hangingPunct="1"/>
            <a:r>
              <a:rPr lang="es-ES" sz="2000" b="1" smtClean="0">
                <a:solidFill>
                  <a:schemeClr val="bg1"/>
                </a:solidFill>
              </a:rPr>
              <a:t>MATERIAL Y MÉTODOS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62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37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21520" name="Picture 21" descr="http://biologia.laguia2000.com/wp-content/uploads/2012/11/TRIzol.jpg"/>
          <p:cNvPicPr>
            <a:picLocks noChangeAspect="1" noChangeArrowheads="1"/>
          </p:cNvPicPr>
          <p:nvPr/>
        </p:nvPicPr>
        <p:blipFill>
          <a:blip r:embed="rId4" cstate="print"/>
          <a:srcRect l="25014" t="9390" r="27736" b="1393"/>
          <a:stretch>
            <a:fillRect/>
          </a:stretch>
        </p:blipFill>
        <p:spPr bwMode="auto">
          <a:xfrm>
            <a:off x="3635375" y="1125538"/>
            <a:ext cx="1223963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3851275" y="2565400"/>
            <a:ext cx="720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RNA</a:t>
            </a:r>
          </a:p>
        </p:txBody>
      </p:sp>
      <p:pic>
        <p:nvPicPr>
          <p:cNvPr id="15" name="Picture 23" descr="http://www.pubzi.com/f/lg-Cell-culture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F476E5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flipH="1">
            <a:off x="395536" y="1340768"/>
            <a:ext cx="1414404" cy="648072"/>
          </a:xfrm>
          <a:prstGeom prst="rect">
            <a:avLst/>
          </a:prstGeom>
          <a:noFill/>
        </p:spPr>
      </p:pic>
      <p:pic>
        <p:nvPicPr>
          <p:cNvPr id="21523" name="Picture 29" descr="https://www.freightlinertrucks.com/Areas/Timeline/Content/images/2000_heli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1725" y="1052513"/>
            <a:ext cx="744538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7380288" y="2420938"/>
            <a:ext cx="720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 err="1">
                <a:latin typeface="+mn-lt"/>
              </a:rPr>
              <a:t>cDNA</a:t>
            </a:r>
            <a:endParaRPr lang="es-ES" b="1" dirty="0">
              <a:latin typeface="+mn-lt"/>
            </a:endParaRPr>
          </a:p>
        </p:txBody>
      </p:sp>
      <p:sp>
        <p:nvSpPr>
          <p:cNvPr id="21" name="20 Flecha derecha"/>
          <p:cNvSpPr/>
          <p:nvPr/>
        </p:nvSpPr>
        <p:spPr>
          <a:xfrm>
            <a:off x="5148263" y="1700213"/>
            <a:ext cx="2087562" cy="360362"/>
          </a:xfrm>
          <a:prstGeom prst="rightArrow">
            <a:avLst/>
          </a:prstGeom>
          <a:solidFill>
            <a:srgbClr val="E46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21 Flecha derecha"/>
          <p:cNvSpPr/>
          <p:nvPr/>
        </p:nvSpPr>
        <p:spPr>
          <a:xfrm>
            <a:off x="1908175" y="1484313"/>
            <a:ext cx="1476375" cy="357187"/>
          </a:xfrm>
          <a:prstGeom prst="rightArrow">
            <a:avLst/>
          </a:prstGeom>
          <a:solidFill>
            <a:srgbClr val="E46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22 Flecha derecha"/>
          <p:cNvSpPr/>
          <p:nvPr/>
        </p:nvSpPr>
        <p:spPr>
          <a:xfrm rot="8360687">
            <a:off x="5984875" y="2854325"/>
            <a:ext cx="1350963" cy="417513"/>
          </a:xfrm>
          <a:prstGeom prst="rightArrow">
            <a:avLst/>
          </a:prstGeom>
          <a:solidFill>
            <a:srgbClr val="E46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21528" name="Picture 31" descr="http://users.ugent.be/~avierstr/principles/pcrcopies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3" t="4941" r="36790" b="13531"/>
          <a:stretch>
            <a:fillRect/>
          </a:stretch>
        </p:blipFill>
        <p:spPr bwMode="auto">
          <a:xfrm>
            <a:off x="2555875" y="3500438"/>
            <a:ext cx="3529013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27 Rectángulo"/>
          <p:cNvSpPr>
            <a:spLocks noChangeArrowheads="1"/>
          </p:cNvSpPr>
          <p:nvPr/>
        </p:nvSpPr>
        <p:spPr bwMode="auto">
          <a:xfrm>
            <a:off x="3995738" y="5949950"/>
            <a:ext cx="720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PCR</a:t>
            </a:r>
          </a:p>
        </p:txBody>
      </p:sp>
      <p:sp>
        <p:nvSpPr>
          <p:cNvPr id="29" name="28 Rectángulo"/>
          <p:cNvSpPr>
            <a:spLocks noChangeArrowheads="1"/>
          </p:cNvSpPr>
          <p:nvPr/>
        </p:nvSpPr>
        <p:spPr bwMode="auto">
          <a:xfrm>
            <a:off x="827088" y="2276475"/>
            <a:ext cx="1008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CMPD</a:t>
            </a:r>
          </a:p>
        </p:txBody>
      </p:sp>
      <p:sp>
        <p:nvSpPr>
          <p:cNvPr id="30" name="29 Rectángulo"/>
          <p:cNvSpPr>
            <a:spLocks noChangeArrowheads="1"/>
          </p:cNvSpPr>
          <p:nvPr/>
        </p:nvSpPr>
        <p:spPr bwMode="auto">
          <a:xfrm>
            <a:off x="5076825" y="1412875"/>
            <a:ext cx="2016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dirty="0" err="1">
                <a:latin typeface="+mn-lt"/>
              </a:rPr>
              <a:t>Retrotranscripción</a:t>
            </a:r>
            <a:endParaRPr lang="es-ES" dirty="0">
              <a:latin typeface="+mn-lt"/>
            </a:endParaRPr>
          </a:p>
        </p:txBody>
      </p:sp>
    </p:spTree>
  </p:cSld>
  <p:clrMapOvr>
    <a:masterClrMapping/>
  </p:clrMapOvr>
  <p:transition advTm="42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20" grpId="0" autoUpdateAnimBg="0"/>
      <p:bldP spid="28" grpId="0" autoUpdateAnimBg="0"/>
      <p:bldP spid="29" grpId="0" autoUpdateAnimBg="0"/>
      <p:bldP spid="3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/>
          <p:cNvPicPr>
            <a:picLocks noChangeAspect="1" noChangeArrowheads="1"/>
          </p:cNvPicPr>
          <p:nvPr/>
        </p:nvPicPr>
        <p:blipFill>
          <a:blip r:embed="rId4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881062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3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22544" name="10 Rectángulo"/>
          <p:cNvSpPr>
            <a:spLocks noChangeArrowheads="1"/>
          </p:cNvSpPr>
          <p:nvPr/>
        </p:nvSpPr>
        <p:spPr bwMode="auto">
          <a:xfrm>
            <a:off x="0" y="1052513"/>
            <a:ext cx="8675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b="1"/>
              <a:t>Liberación de microvesículas en células mononucleares</a:t>
            </a:r>
            <a:endParaRPr lang="es-ES"/>
          </a:p>
        </p:txBody>
      </p:sp>
      <p:pic>
        <p:nvPicPr>
          <p:cNvPr id="22545" name="Picture 20" descr="C:\Users\usuario\Dropbox\lb\polifenoles\microvesiculas\tem\vip\5mv mono_013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8" y="3933825"/>
            <a:ext cx="3198812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46" name="16 Grupo"/>
          <p:cNvGrpSpPr>
            <a:grpSpLocks/>
          </p:cNvGrpSpPr>
          <p:nvPr/>
        </p:nvGrpSpPr>
        <p:grpSpPr bwMode="auto">
          <a:xfrm>
            <a:off x="3492500" y="4652963"/>
            <a:ext cx="2695575" cy="1728787"/>
            <a:chOff x="1803648" y="2636912"/>
            <a:chExt cx="2696344" cy="1728192"/>
          </a:xfrm>
        </p:grpSpPr>
        <p:pic>
          <p:nvPicPr>
            <p:cNvPr id="22559" name="Picture 22" descr="C:\Users\usuario\Dropbox\lb\polifenoles\microvesiculas\tem\vip\5mv mono_025.TIF"/>
            <p:cNvPicPr>
              <a:picLocks noChangeAspect="1" noChangeArrowheads="1"/>
            </p:cNvPicPr>
            <p:nvPr/>
          </p:nvPicPr>
          <p:blipFill>
            <a:blip r:embed="rId6" cstate="print"/>
            <a:srcRect l="6752" t="33456" r="51112" b="30412"/>
            <a:stretch>
              <a:fillRect/>
            </a:stretch>
          </p:blipFill>
          <p:spPr bwMode="auto">
            <a:xfrm>
              <a:off x="1803648" y="2636912"/>
              <a:ext cx="2696344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0" name="Picture 23" descr="C:\Users\usuario\Dropbox\lb\polifenoles\microvesiculas\tem\vip\5mv mono_025.TIF"/>
            <p:cNvPicPr>
              <a:picLocks noChangeAspect="1" noChangeArrowheads="1"/>
            </p:cNvPicPr>
            <p:nvPr/>
          </p:nvPicPr>
          <p:blipFill>
            <a:blip r:embed="rId6" cstate="print"/>
            <a:srcRect l="80396" t="89159"/>
            <a:stretch>
              <a:fillRect/>
            </a:stretch>
          </p:blipFill>
          <p:spPr bwMode="auto">
            <a:xfrm>
              <a:off x="3101379" y="3789040"/>
              <a:ext cx="1254597" cy="518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47" name="19 Grupo"/>
          <p:cNvGrpSpPr>
            <a:grpSpLocks/>
          </p:cNvGrpSpPr>
          <p:nvPr/>
        </p:nvGrpSpPr>
        <p:grpSpPr bwMode="auto">
          <a:xfrm>
            <a:off x="107950" y="1700213"/>
            <a:ext cx="3240088" cy="2089150"/>
            <a:chOff x="2267744" y="1340768"/>
            <a:chExt cx="4320480" cy="2952328"/>
          </a:xfrm>
        </p:grpSpPr>
        <p:pic>
          <p:nvPicPr>
            <p:cNvPr id="22557" name="Picture 24" descr="C:\Users\usuario\Dropbox\lb\polifenoles\microvesiculas\tem\vip\5mv mono_028.TIF"/>
            <p:cNvPicPr>
              <a:picLocks noChangeAspect="1" noChangeArrowheads="1"/>
            </p:cNvPicPr>
            <p:nvPr/>
          </p:nvPicPr>
          <p:blipFill>
            <a:blip r:embed="rId7" cstate="print"/>
            <a:srcRect l="14005" t="6358" r="18480" b="31918"/>
            <a:stretch>
              <a:fillRect/>
            </a:stretch>
          </p:blipFill>
          <p:spPr bwMode="auto">
            <a:xfrm>
              <a:off x="2267744" y="1340768"/>
              <a:ext cx="4320480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8" name="Picture 25" descr="C:\Users\usuario\Dropbox\lb\polifenoles\microvesiculas\tem\vip\5mv mono_028.TIF"/>
            <p:cNvPicPr>
              <a:picLocks noChangeAspect="1" noChangeArrowheads="1"/>
            </p:cNvPicPr>
            <p:nvPr/>
          </p:nvPicPr>
          <p:blipFill>
            <a:blip r:embed="rId7" cstate="print"/>
            <a:srcRect l="82645" t="92169"/>
            <a:stretch>
              <a:fillRect/>
            </a:stretch>
          </p:blipFill>
          <p:spPr bwMode="auto">
            <a:xfrm>
              <a:off x="5436096" y="3717032"/>
              <a:ext cx="1110581" cy="374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48" name="23 Grupo"/>
          <p:cNvGrpSpPr>
            <a:grpSpLocks/>
          </p:cNvGrpSpPr>
          <p:nvPr/>
        </p:nvGrpSpPr>
        <p:grpSpPr bwMode="auto">
          <a:xfrm rot="-5400000">
            <a:off x="6956425" y="1152526"/>
            <a:ext cx="1531937" cy="2627312"/>
            <a:chOff x="3635896" y="2348880"/>
            <a:chExt cx="1044116" cy="1872208"/>
          </a:xfrm>
        </p:grpSpPr>
        <p:pic>
          <p:nvPicPr>
            <p:cNvPr id="22555" name="Picture 26" descr="C:\Users\usuario\Dropbox\lb\polifenoles\microvesiculas\tem\vip\5mv mono_032.TIF"/>
            <p:cNvPicPr>
              <a:picLocks noChangeAspect="1" noChangeArrowheads="1"/>
            </p:cNvPicPr>
            <p:nvPr/>
          </p:nvPicPr>
          <p:blipFill>
            <a:blip r:embed="rId8" cstate="print"/>
            <a:srcRect l="35384" t="27435" r="48299" b="33423"/>
            <a:stretch>
              <a:fillRect/>
            </a:stretch>
          </p:blipFill>
          <p:spPr bwMode="auto">
            <a:xfrm>
              <a:off x="3635896" y="2348880"/>
              <a:ext cx="1044116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6" name="Picture 27" descr="C:\Users\usuario\Dropbox\lb\polifenoles\microvesiculas\tem\vip\5mv mono_032.TIF"/>
            <p:cNvPicPr>
              <a:picLocks noChangeAspect="1" noChangeArrowheads="1"/>
            </p:cNvPicPr>
            <p:nvPr/>
          </p:nvPicPr>
          <p:blipFill>
            <a:blip r:embed="rId9" cstate="print"/>
            <a:srcRect l="83771" t="90665" r="4977" b="304"/>
            <a:stretch>
              <a:fillRect/>
            </a:stretch>
          </p:blipFill>
          <p:spPr bwMode="auto">
            <a:xfrm rot="5400000">
              <a:off x="3504973" y="3609019"/>
              <a:ext cx="720080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49" name="25 Grupo"/>
          <p:cNvGrpSpPr>
            <a:grpSpLocks/>
          </p:cNvGrpSpPr>
          <p:nvPr/>
        </p:nvGrpSpPr>
        <p:grpSpPr bwMode="auto">
          <a:xfrm>
            <a:off x="3492500" y="2636838"/>
            <a:ext cx="2519363" cy="1512887"/>
            <a:chOff x="9333276" y="4077072"/>
            <a:chExt cx="2088232" cy="1512168"/>
          </a:xfrm>
        </p:grpSpPr>
        <p:pic>
          <p:nvPicPr>
            <p:cNvPr id="22553" name="Picture 19" descr="C:\Users\usuario\Dropbox\lb\polifenoles\microvesiculas\tem\vip\5mv mono_021.TIF"/>
            <p:cNvPicPr>
              <a:picLocks noChangeAspect="1" noChangeArrowheads="1"/>
            </p:cNvPicPr>
            <p:nvPr/>
          </p:nvPicPr>
          <p:blipFill>
            <a:blip r:embed="rId10" cstate="print"/>
            <a:srcRect l="35384" t="22919" r="29468" b="11723"/>
            <a:stretch>
              <a:fillRect/>
            </a:stretch>
          </p:blipFill>
          <p:spPr bwMode="auto">
            <a:xfrm rot="-5400000">
              <a:off x="9626190" y="3784158"/>
              <a:ext cx="1502404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4" name="Picture 19" descr="C:\Users\usuario\Dropbox\lb\polifenoles\microvesiculas\tem\vip\5mv mono_021.TIF"/>
            <p:cNvPicPr>
              <a:picLocks noChangeAspect="1" noChangeArrowheads="1"/>
            </p:cNvPicPr>
            <p:nvPr/>
          </p:nvPicPr>
          <p:blipFill>
            <a:blip r:embed="rId10" cstate="print"/>
            <a:srcRect l="80869" t="93239"/>
            <a:stretch>
              <a:fillRect/>
            </a:stretch>
          </p:blipFill>
          <p:spPr bwMode="auto">
            <a:xfrm>
              <a:off x="10603688" y="5373216"/>
              <a:ext cx="817820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50" name="26 Grupo"/>
          <p:cNvGrpSpPr>
            <a:grpSpLocks/>
          </p:cNvGrpSpPr>
          <p:nvPr/>
        </p:nvGrpSpPr>
        <p:grpSpPr bwMode="auto">
          <a:xfrm>
            <a:off x="6372225" y="3573463"/>
            <a:ext cx="2627313" cy="2808287"/>
            <a:chOff x="6263680" y="2708920"/>
            <a:chExt cx="2880320" cy="3816424"/>
          </a:xfrm>
        </p:grpSpPr>
        <p:pic>
          <p:nvPicPr>
            <p:cNvPr id="22551" name="Picture 33" descr="C:\Users\usuario\Dropbox\lb\polifenoles\microvesiculas\tem\vip\5mv mono_031.TIF"/>
            <p:cNvPicPr>
              <a:picLocks noChangeAspect="1" noChangeArrowheads="1"/>
            </p:cNvPicPr>
            <p:nvPr/>
          </p:nvPicPr>
          <p:blipFill>
            <a:blip r:embed="rId11" cstate="print"/>
            <a:srcRect l="27507" t="15392" r="27483" b="4819"/>
            <a:stretch>
              <a:fillRect/>
            </a:stretch>
          </p:blipFill>
          <p:spPr bwMode="auto">
            <a:xfrm>
              <a:off x="6263680" y="2708920"/>
              <a:ext cx="2880320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2" name="Picture 33" descr="C:\Users\usuario\Dropbox\lb\polifenoles\microvesiculas\tem\vip\5mv mono_031.TIF"/>
            <p:cNvPicPr>
              <a:picLocks noChangeAspect="1" noChangeArrowheads="1"/>
            </p:cNvPicPr>
            <p:nvPr/>
          </p:nvPicPr>
          <p:blipFill>
            <a:blip r:embed="rId11" cstate="print"/>
            <a:srcRect l="82513" t="90489" r="4977" b="304"/>
            <a:stretch>
              <a:fillRect/>
            </a:stretch>
          </p:blipFill>
          <p:spPr bwMode="auto">
            <a:xfrm>
              <a:off x="8343528" y="6021288"/>
              <a:ext cx="800472" cy="440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</p:cSld>
  <p:clrMapOvr>
    <a:masterClrMapping/>
  </p:clrMapOvr>
  <p:transition advTm="64187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r>
              <a:rPr lang="es-ES" smtClean="0"/>
              <a:t>º</a:t>
            </a:r>
          </a:p>
        </p:txBody>
      </p:sp>
      <p:pic>
        <p:nvPicPr>
          <p:cNvPr id="23555" name="Picture 2" descr="C:\Users\usuario\Dropbox\lb\polifenoles\microvesiculas\tem\vip\5mv mono_03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377825"/>
            <a:ext cx="8669338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4 Título"/>
          <p:cNvSpPr txBox="1">
            <a:spLocks/>
          </p:cNvSpPr>
          <p:nvPr/>
        </p:nvSpPr>
        <p:spPr bwMode="auto">
          <a:xfrm>
            <a:off x="395288" y="26988"/>
            <a:ext cx="82296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s-ES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endParaRPr lang="es-ES" sz="2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541338" y="1196975"/>
            <a:ext cx="8423275" cy="4954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cs typeface="+mn-cs"/>
              </a:rPr>
              <a:t>INTRODUCCIÓN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MICROVESÍCULAS.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ANTECEDENTES 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DEFINICIÓN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COMPOSICIÓN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FUNCIÓN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INMUNIDAD Y MICROVESICULAS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NUTRICIÓN Y SALUD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VINO</a:t>
            </a:r>
          </a:p>
          <a:p>
            <a:pPr lvl="2">
              <a:spcBef>
                <a:spcPts val="0"/>
              </a:spcBef>
              <a:buFont typeface="Wingdings" pitchFamily="2" charset="2"/>
              <a:buChar char="v"/>
              <a:defRPr/>
            </a:pPr>
            <a:r>
              <a:rPr lang="es-ES" dirty="0"/>
              <a:t>SOJA</a:t>
            </a:r>
            <a:endParaRPr lang="es-ES" sz="2200" b="1" dirty="0">
              <a:solidFill>
                <a:schemeClr val="bg1">
                  <a:lumMod val="10000"/>
                </a:schemeClr>
              </a:solidFill>
              <a:latin typeface="Calibri" pitchFamily="34" charset="0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cs typeface="+mn-cs"/>
              </a:rPr>
              <a:t>OBJETIVOS</a:t>
            </a:r>
          </a:p>
          <a:p>
            <a:pPr marL="342900" indent="-342900" algn="just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cs typeface="+mn-cs"/>
              </a:rPr>
              <a:t>MATERIAL Y MÉTODOS</a:t>
            </a:r>
          </a:p>
          <a:p>
            <a:pPr marL="342900" indent="-342900" algn="just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cs typeface="+mn-cs"/>
              </a:rPr>
              <a:t>RESULTADOS</a:t>
            </a:r>
          </a:p>
          <a:p>
            <a:pPr marL="342900" indent="-342900" algn="just" fontAlgn="auto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s-ES" sz="2200" b="1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cs typeface="+mn-cs"/>
              </a:rPr>
              <a:t>CONCLUSIONES</a:t>
            </a:r>
            <a:endParaRPr lang="es-ES" sz="2200" b="1" dirty="0">
              <a:latin typeface="+mn-lt"/>
              <a:cs typeface="+mn-cs"/>
            </a:endParaRPr>
          </a:p>
        </p:txBody>
      </p:sp>
      <p:pic>
        <p:nvPicPr>
          <p:cNvPr id="6147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4 Título"/>
          <p:cNvSpPr>
            <a:spLocks noGrp="1"/>
          </p:cNvSpPr>
          <p:nvPr>
            <p:ph type="title"/>
          </p:nvPr>
        </p:nvSpPr>
        <p:spPr>
          <a:xfrm>
            <a:off x="323850" y="0"/>
            <a:ext cx="8229600" cy="881063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ÍNDICE</a:t>
            </a:r>
          </a:p>
        </p:txBody>
      </p:sp>
      <p:pic>
        <p:nvPicPr>
          <p:cNvPr id="5" name="4 Imagen" descr="Picture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4194635" y="2294197"/>
            <a:ext cx="5733256" cy="339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11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306387"/>
          </a:xfrm>
        </p:spPr>
        <p:txBody>
          <a:bodyPr/>
          <a:lstStyle/>
          <a:p>
            <a:pPr algn="r" eaLnBrk="1" hangingPunct="1"/>
            <a:r>
              <a:rPr lang="es-ES" sz="1800" b="1" smtClean="0">
                <a:solidFill>
                  <a:schemeClr val="bg1"/>
                </a:solidFill>
              </a:rPr>
              <a:t>RESULTADOS</a:t>
            </a:r>
            <a:endParaRPr lang="es-ES" sz="2000" b="1" smtClean="0">
              <a:solidFill>
                <a:schemeClr val="bg1"/>
              </a:solidFill>
            </a:endParaRP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29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8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24591" name="7 Rectángulo"/>
          <p:cNvSpPr>
            <a:spLocks noChangeArrowheads="1"/>
          </p:cNvSpPr>
          <p:nvPr/>
        </p:nvSpPr>
        <p:spPr bwMode="auto">
          <a:xfrm>
            <a:off x="611188" y="550863"/>
            <a:ext cx="77771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/>
              <a:t>VIABILIDAD CELULAR</a:t>
            </a:r>
          </a:p>
          <a:p>
            <a:pPr lvl="1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/>
              <a:t>Células madre mesenquimaticas tratadas con H</a:t>
            </a:r>
            <a:r>
              <a:rPr lang="es-ES" baseline="-25000"/>
              <a:t>2</a:t>
            </a:r>
            <a:r>
              <a:rPr lang="es-ES"/>
              <a:t>O</a:t>
            </a:r>
            <a:r>
              <a:rPr lang="es-ES" baseline="-25000"/>
              <a:t>2</a:t>
            </a:r>
            <a:endParaRPr lang="es-ES"/>
          </a:p>
        </p:txBody>
      </p:sp>
      <p:graphicFrame>
        <p:nvGraphicFramePr>
          <p:cNvPr id="11" name="10 Gráfico"/>
          <p:cNvGraphicFramePr/>
          <p:nvPr/>
        </p:nvGraphicFramePr>
        <p:xfrm>
          <a:off x="1187624" y="1412776"/>
          <a:ext cx="6840760" cy="381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93" name="11 CuadroTexto"/>
          <p:cNvSpPr txBox="1">
            <a:spLocks noChangeArrowheads="1"/>
          </p:cNvSpPr>
          <p:nvPr/>
        </p:nvSpPr>
        <p:spPr bwMode="auto">
          <a:xfrm>
            <a:off x="4427538" y="2924175"/>
            <a:ext cx="647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3600"/>
              <a:t>**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611188" y="5589588"/>
            <a:ext cx="7921625" cy="495300"/>
          </a:xfrm>
          <a:prstGeom prst="rect">
            <a:avLst/>
          </a:prstGeom>
        </p:spPr>
        <p:txBody>
          <a:bodyPr lIns="63118" tIns="31559" rIns="63118" bIns="31559">
            <a:spAutoFit/>
          </a:bodyPr>
          <a:lstStyle/>
          <a:p>
            <a:pPr marL="0" lvl="1" algn="just">
              <a:defRPr/>
            </a:pPr>
            <a:r>
              <a:rPr lang="es-ES" sz="1400" dirty="0">
                <a:latin typeface="+mn-lt"/>
                <a:cs typeface="Arial" pitchFamily="34" charset="0"/>
              </a:rPr>
              <a:t>Porcentaje de mortalidad de las CMPD incubadas con las MV de las células mononucleares tras ser tratadas con 130</a:t>
            </a:r>
            <a:r>
              <a:rPr lang="es-ES" sz="1400" dirty="0">
                <a:latin typeface="+mn-lt"/>
              </a:rPr>
              <a:t> µM de </a:t>
            </a:r>
            <a:r>
              <a:rPr lang="es-ES" sz="1400" dirty="0"/>
              <a:t>H</a:t>
            </a:r>
            <a:r>
              <a:rPr lang="es-ES" sz="1400" baseline="-25000" dirty="0"/>
              <a:t>2</a:t>
            </a:r>
            <a:r>
              <a:rPr lang="es-ES" sz="1400" dirty="0"/>
              <a:t>O</a:t>
            </a:r>
            <a:r>
              <a:rPr lang="es-ES" sz="1400" baseline="-25000" dirty="0"/>
              <a:t>2</a:t>
            </a:r>
            <a:r>
              <a:rPr lang="es-ES" sz="1400" dirty="0">
                <a:latin typeface="+mn-lt"/>
              </a:rPr>
              <a:t>. </a:t>
            </a:r>
            <a:r>
              <a:rPr lang="es-ES" sz="1400" dirty="0">
                <a:latin typeface="+mn-lt"/>
                <a:cs typeface="Arial" pitchFamily="34" charset="0"/>
              </a:rPr>
              <a:t>La significación estadística se expresa como **p&lt;0,001</a:t>
            </a:r>
            <a:r>
              <a:rPr lang="es-ES" altLang="es-ES" sz="1400" dirty="0">
                <a:latin typeface="+mn-lt"/>
                <a:cs typeface="Arial" pitchFamily="34" charset="0"/>
              </a:rPr>
              <a:t>  n=7</a:t>
            </a:r>
          </a:p>
        </p:txBody>
      </p:sp>
    </p:spTree>
    <p:custDataLst>
      <p:tags r:id="rId1"/>
    </p:custDataLst>
  </p:cSld>
  <p:clrMapOvr>
    <a:masterClrMapping/>
  </p:clrMapOvr>
  <p:transition advTm="53141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306387"/>
          </a:xfrm>
        </p:spPr>
        <p:txBody>
          <a:bodyPr/>
          <a:lstStyle/>
          <a:p>
            <a:pPr algn="r" eaLnBrk="1" hangingPunct="1"/>
            <a:r>
              <a:rPr lang="es-ES" sz="1800" b="1" smtClean="0">
                <a:solidFill>
                  <a:schemeClr val="bg1"/>
                </a:solidFill>
              </a:rPr>
              <a:t>RESULTADOS</a:t>
            </a:r>
            <a:endParaRPr lang="es-ES" sz="2000" b="1" smtClean="0">
              <a:solidFill>
                <a:schemeClr val="bg1"/>
              </a:solidFill>
            </a:endParaRP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29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8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250825" y="5013325"/>
            <a:ext cx="3457575" cy="1141413"/>
          </a:xfrm>
          <a:prstGeom prst="rect">
            <a:avLst/>
          </a:prstGeom>
        </p:spPr>
        <p:txBody>
          <a:bodyPr lIns="63118" tIns="31559" rIns="63118" bIns="31559">
            <a:spAutoFit/>
          </a:bodyPr>
          <a:lstStyle/>
          <a:p>
            <a:pPr marL="0" lvl="1" algn="just">
              <a:defRPr/>
            </a:pPr>
            <a:r>
              <a:rPr lang="es-ES" sz="1400" dirty="0">
                <a:latin typeface="+mn-lt"/>
              </a:rPr>
              <a:t>Expresión de mRNA del gen MnSOD y GPX relativa a control endógeno GAPDH en CMPD tras ser tratadas con 130µM de </a:t>
            </a:r>
            <a:r>
              <a:rPr lang="es-ES" sz="1400" dirty="0"/>
              <a:t>H</a:t>
            </a:r>
            <a:r>
              <a:rPr lang="es-ES" sz="1400" baseline="-25000" dirty="0"/>
              <a:t>2</a:t>
            </a:r>
            <a:r>
              <a:rPr lang="es-ES" sz="1400" dirty="0"/>
              <a:t>O</a:t>
            </a:r>
            <a:r>
              <a:rPr lang="es-ES" sz="1400" baseline="-25000" dirty="0"/>
              <a:t>2</a:t>
            </a:r>
            <a:r>
              <a:rPr lang="es-ES" sz="1400" dirty="0">
                <a:latin typeface="+mn-lt"/>
              </a:rPr>
              <a:t>. La significación estadística se expresa como #p&lt;0,05 n=5</a:t>
            </a:r>
            <a:endParaRPr lang="es-ES" altLang="es-ES" sz="1400" dirty="0">
              <a:latin typeface="+mn-lt"/>
            </a:endParaRPr>
          </a:p>
        </p:txBody>
      </p:sp>
      <p:graphicFrame>
        <p:nvGraphicFramePr>
          <p:cNvPr id="13" name="3 Gráfico"/>
          <p:cNvGraphicFramePr/>
          <p:nvPr/>
        </p:nvGraphicFramePr>
        <p:xfrm>
          <a:off x="4283968" y="3429000"/>
          <a:ext cx="4860032" cy="2892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6 Gráfico"/>
          <p:cNvGraphicFramePr/>
          <p:nvPr/>
        </p:nvGraphicFramePr>
        <p:xfrm>
          <a:off x="0" y="404664"/>
          <a:ext cx="5112568" cy="2939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618" name="10 CuadroTexto"/>
          <p:cNvSpPr txBox="1">
            <a:spLocks noChangeArrowheads="1"/>
          </p:cNvSpPr>
          <p:nvPr/>
        </p:nvSpPr>
        <p:spPr bwMode="auto">
          <a:xfrm>
            <a:off x="5435600" y="1341438"/>
            <a:ext cx="32400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 b="1"/>
              <a:t>Genes antioxidantes</a:t>
            </a:r>
          </a:p>
          <a:p>
            <a:r>
              <a:rPr lang="es-ES" sz="2400" b="1"/>
              <a:t>RT-PCR</a:t>
            </a:r>
          </a:p>
        </p:txBody>
      </p:sp>
    </p:spTree>
    <p:custDataLst>
      <p:tags r:id="rId1"/>
    </p:custDataLst>
  </p:cSld>
  <p:clrMapOvr>
    <a:masterClrMapping/>
  </p:clrMapOvr>
  <p:transition advTm="53141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306387"/>
          </a:xfrm>
        </p:spPr>
        <p:txBody>
          <a:bodyPr/>
          <a:lstStyle/>
          <a:p>
            <a:pPr algn="r" eaLnBrk="1" hangingPunct="1"/>
            <a:r>
              <a:rPr lang="es-ES" sz="1800" b="1" smtClean="0">
                <a:solidFill>
                  <a:schemeClr val="bg1"/>
                </a:solidFill>
              </a:rPr>
              <a:t>RESULTADOS</a:t>
            </a:r>
            <a:endParaRPr lang="es-ES" sz="2000" b="1" smtClean="0">
              <a:solidFill>
                <a:schemeClr val="bg1"/>
              </a:solidFill>
            </a:endParaRP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29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8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684213" y="6021388"/>
            <a:ext cx="8231187" cy="495300"/>
          </a:xfrm>
          <a:prstGeom prst="rect">
            <a:avLst/>
          </a:prstGeom>
        </p:spPr>
        <p:txBody>
          <a:bodyPr lIns="63118" tIns="31559" rIns="63118" bIns="31559">
            <a:spAutoFit/>
          </a:bodyPr>
          <a:lstStyle/>
          <a:p>
            <a:pPr marL="0" lvl="1" algn="just">
              <a:defRPr/>
            </a:pPr>
            <a:r>
              <a:rPr lang="es-ES" sz="1400" dirty="0">
                <a:latin typeface="+mn-lt"/>
              </a:rPr>
              <a:t>Expresión del gen oct-4 SOX2 y c-</a:t>
            </a:r>
            <a:r>
              <a:rPr lang="es-ES" sz="1400" dirty="0" err="1">
                <a:latin typeface="+mn-lt"/>
              </a:rPr>
              <a:t>myc</a:t>
            </a:r>
            <a:r>
              <a:rPr lang="es-ES" sz="1400" dirty="0">
                <a:latin typeface="+mn-lt"/>
              </a:rPr>
              <a:t> relativa a control endógeno GAPDH en CMPD tras ser tratadas con 130µM de </a:t>
            </a:r>
            <a:r>
              <a:rPr lang="es-ES" sz="1400" dirty="0"/>
              <a:t>H</a:t>
            </a:r>
            <a:r>
              <a:rPr lang="es-ES" sz="1400" baseline="-25000" dirty="0"/>
              <a:t>2</a:t>
            </a:r>
            <a:r>
              <a:rPr lang="es-ES" sz="1400" dirty="0"/>
              <a:t>O</a:t>
            </a:r>
            <a:r>
              <a:rPr lang="es-ES" sz="1400" baseline="-25000" dirty="0"/>
              <a:t>2.</a:t>
            </a:r>
            <a:r>
              <a:rPr lang="es-ES" sz="1400" dirty="0">
                <a:latin typeface="+mn-lt"/>
              </a:rPr>
              <a:t>. n=4</a:t>
            </a:r>
            <a:endParaRPr lang="es-ES" altLang="es-ES" sz="1400" dirty="0">
              <a:latin typeface="+mn-lt"/>
            </a:endParaRPr>
          </a:p>
        </p:txBody>
      </p:sp>
      <p:graphicFrame>
        <p:nvGraphicFramePr>
          <p:cNvPr id="11" name="3 Gráfico"/>
          <p:cNvGraphicFramePr/>
          <p:nvPr/>
        </p:nvGraphicFramePr>
        <p:xfrm>
          <a:off x="179512" y="764704"/>
          <a:ext cx="4680520" cy="2557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4 Gráfico"/>
          <p:cNvGraphicFramePr/>
          <p:nvPr/>
        </p:nvGraphicFramePr>
        <p:xfrm>
          <a:off x="179512" y="3573016"/>
          <a:ext cx="4392000" cy="2341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3 Gráfico"/>
          <p:cNvGraphicFramePr/>
          <p:nvPr/>
        </p:nvGraphicFramePr>
        <p:xfrm>
          <a:off x="4572000" y="2492896"/>
          <a:ext cx="4392000" cy="2748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643" name="12 CuadroTexto"/>
          <p:cNvSpPr txBox="1">
            <a:spLocks noChangeArrowheads="1"/>
          </p:cNvSpPr>
          <p:nvPr/>
        </p:nvSpPr>
        <p:spPr bwMode="auto">
          <a:xfrm>
            <a:off x="5292725" y="981075"/>
            <a:ext cx="33829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400" b="1"/>
              <a:t>Genes de pluripotencia RT-PCR</a:t>
            </a:r>
          </a:p>
        </p:txBody>
      </p:sp>
    </p:spTree>
    <p:custDataLst>
      <p:tags r:id="rId1"/>
    </p:custDataLst>
  </p:cSld>
  <p:clrMapOvr>
    <a:masterClrMapping/>
  </p:clrMapOvr>
  <p:transition advTm="53141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881062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11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15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27664" name="12 Image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954" t="23236" r="32033" b="30852"/>
          <a:stretch>
            <a:fillRect/>
          </a:stretch>
        </p:blipFill>
        <p:spPr bwMode="auto">
          <a:xfrm>
            <a:off x="6516688" y="4868863"/>
            <a:ext cx="2627312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5" name="7 CuadroTexto"/>
          <p:cNvSpPr txBox="1">
            <a:spLocks noChangeArrowheads="1"/>
          </p:cNvSpPr>
          <p:nvPr/>
        </p:nvSpPr>
        <p:spPr bwMode="auto">
          <a:xfrm>
            <a:off x="1187450" y="1268413"/>
            <a:ext cx="6769100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s-ES" sz="2000" b="1"/>
              <a:t>Las células mononucleares liberan microvesículas.</a:t>
            </a:r>
          </a:p>
          <a:p>
            <a:pPr algn="just"/>
            <a:endParaRPr lang="es-ES" sz="2000" b="1"/>
          </a:p>
          <a:p>
            <a:pPr algn="just"/>
            <a:r>
              <a:rPr lang="es-ES" sz="2000" b="1"/>
              <a:t>Las microvesículas liberadas por las células mononucleares tratadas con genisteína protegen a las células madre mesenquimales frente a un estrés oxidativo. </a:t>
            </a:r>
          </a:p>
          <a:p>
            <a:pPr algn="just"/>
            <a:endParaRPr lang="es-ES" sz="2000" b="1"/>
          </a:p>
          <a:p>
            <a:pPr algn="just"/>
            <a:r>
              <a:rPr lang="es-ES" sz="2000" b="1"/>
              <a:t>Las microvesículas liberadas por las células mononucleares tratadas con genisteína aumentan los niveles de mRNA del gen MnSOD y hay una tendencia a disminuir la expresión de genes de pluripotencia. </a:t>
            </a:r>
          </a:p>
          <a:p>
            <a:pPr algn="just"/>
            <a:endParaRPr lang="es-ES" sz="2000" b="1"/>
          </a:p>
          <a:p>
            <a:pPr algn="just"/>
            <a:endParaRPr lang="es-ES" sz="2000" b="1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/>
          <p:cNvPicPr>
            <a:picLocks noChangeAspect="1" noChangeArrowheads="1"/>
          </p:cNvPicPr>
          <p:nvPr/>
        </p:nvPicPr>
        <p:blipFill>
          <a:blip r:embed="rId3" cstate="print"/>
          <a:srcRect t="5673" b="79721"/>
          <a:stretch>
            <a:fillRect/>
          </a:stretch>
        </p:blipFill>
        <p:spPr bwMode="auto">
          <a:xfrm>
            <a:off x="0" y="0"/>
            <a:ext cx="9144000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975"/>
          </a:xfrm>
        </p:spPr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" name="5 CuadroTexto"/>
          <p:cNvSpPr txBox="1"/>
          <p:nvPr/>
        </p:nvSpPr>
        <p:spPr>
          <a:xfrm>
            <a:off x="0" y="5995988"/>
            <a:ext cx="9144000" cy="862012"/>
          </a:xfrm>
          <a:prstGeom prst="rect">
            <a:avLst/>
          </a:prstGeom>
          <a:solidFill>
            <a:srgbClr val="0E5096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s-E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Freshage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endParaRPr lang="es-E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4" cstate="print"/>
          <a:srcRect l="16322" t="9470" r="12839" b="9813"/>
          <a:stretch>
            <a:fillRect/>
          </a:stretch>
        </p:blipFill>
        <p:spPr bwMode="auto">
          <a:xfrm>
            <a:off x="0" y="163513"/>
            <a:ext cx="91440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4969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23850" y="333375"/>
            <a:ext cx="8458200" cy="3108325"/>
          </a:xfrm>
        </p:spPr>
        <p:txBody>
          <a:bodyPr/>
          <a:lstStyle/>
          <a:p>
            <a:pPr algn="ctr">
              <a:defRPr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EFECTO DE LAS MICROVESÍCULAS LIBERADAS POR LAS CÉLULAS </a:t>
            </a:r>
            <a:b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INMUNITARIAS, ACTIVADAS POR POLIFENOLES, SOBRE LAS CÉLULAS MADRE</a:t>
            </a:r>
            <a:endParaRPr lang="es-ES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9" name="4 CuadroTexto"/>
          <p:cNvSpPr txBox="1">
            <a:spLocks noChangeArrowheads="1"/>
          </p:cNvSpPr>
          <p:nvPr/>
        </p:nvSpPr>
        <p:spPr bwMode="auto">
          <a:xfrm>
            <a:off x="4067175" y="3860800"/>
            <a:ext cx="44640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>
                <a:solidFill>
                  <a:schemeClr val="tx2"/>
                </a:solidFill>
                <a:latin typeface="Calibri" pitchFamily="34" charset="0"/>
              </a:rPr>
              <a:t>Autores:</a:t>
            </a:r>
          </a:p>
          <a:p>
            <a:pPr>
              <a:lnSpc>
                <a:spcPct val="150000"/>
              </a:lnSpc>
            </a:pPr>
            <a:r>
              <a:rPr lang="es-ES" b="1">
                <a:solidFill>
                  <a:schemeClr val="tx2"/>
                </a:solidFill>
                <a:latin typeface="Calibri" pitchFamily="34" charset="0"/>
              </a:rPr>
              <a:t>Gimeno-Mallench L, </a:t>
            </a:r>
            <a:r>
              <a:rPr lang="es-ES">
                <a:solidFill>
                  <a:schemeClr val="tx2"/>
                </a:solidFill>
                <a:latin typeface="Calibri" pitchFamily="34" charset="0"/>
              </a:rPr>
              <a:t>Gambini J, Inglés M, V. M. Arnau, Mas-Bargues C, Dromant M, Borrás C, Viña J. </a:t>
            </a:r>
          </a:p>
        </p:txBody>
      </p:sp>
      <p:pic>
        <p:nvPicPr>
          <p:cNvPr id="10" name="Imagen 13"/>
          <p:cNvPicPr>
            <a:picLocks noChangeAspect="1"/>
          </p:cNvPicPr>
          <p:nvPr/>
        </p:nvPicPr>
        <p:blipFill rotWithShape="1">
          <a:blip r:embed="rId3" cstate="screen">
            <a:alphaModFix amt="36000"/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/>
          <a:stretch/>
        </p:blipFill>
        <p:spPr>
          <a:xfrm>
            <a:off x="431808" y="3943337"/>
            <a:ext cx="2412000" cy="2365983"/>
          </a:xfrm>
          <a:prstGeom prst="rect">
            <a:avLst/>
          </a:prstGeom>
        </p:spPr>
      </p:pic>
      <p:grpSp>
        <p:nvGrpSpPr>
          <p:cNvPr id="29701" name="Group 12"/>
          <p:cNvGrpSpPr>
            <a:grpSpLocks/>
          </p:cNvGrpSpPr>
          <p:nvPr/>
        </p:nvGrpSpPr>
        <p:grpSpPr bwMode="auto">
          <a:xfrm>
            <a:off x="36513" y="6381750"/>
            <a:ext cx="5399087" cy="431800"/>
            <a:chOff x="204" y="164"/>
            <a:chExt cx="5443" cy="408"/>
          </a:xfrm>
        </p:grpSpPr>
        <p:sp>
          <p:nvSpPr>
            <p:cNvPr id="29702" name="Rectangle 11"/>
            <p:cNvSpPr>
              <a:spLocks noChangeArrowheads="1"/>
            </p:cNvSpPr>
            <p:nvPr/>
          </p:nvSpPr>
          <p:spPr bwMode="auto">
            <a:xfrm>
              <a:off x="204" y="164"/>
              <a:ext cx="5443" cy="4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pic>
          <p:nvPicPr>
            <p:cNvPr id="29703" name="Picture 3" descr="Nombre0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" y="210"/>
              <a:ext cx="5135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Tm="853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/>
          <p:cNvPicPr>
            <a:picLocks noChangeAspect="1" noChangeArrowheads="1"/>
          </p:cNvPicPr>
          <p:nvPr/>
        </p:nvPicPr>
        <p:blipFill>
          <a:blip r:embed="rId3" cstate="print"/>
          <a:srcRect l="1575" t="29472" r="777" b="7375"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881062"/>
          </a:xfrm>
        </p:spPr>
        <p:txBody>
          <a:bodyPr/>
          <a:lstStyle/>
          <a:p>
            <a:pPr algn="r" eaLnBrk="1" hangingPunct="1"/>
            <a:r>
              <a:rPr lang="es-ES" sz="4200" b="1" smtClean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4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6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7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11" name="10 Rectángulo"/>
          <p:cNvSpPr/>
          <p:nvPr/>
        </p:nvSpPr>
        <p:spPr bwMode="auto">
          <a:xfrm>
            <a:off x="2394744" y="1105580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ANTECEDENTES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7185" name="Picture 29" descr="http://www.macronutrients.net/wp-content/uploads/2011/12/Homeostasis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700213"/>
            <a:ext cx="403225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9" name="Picture 31" descr="http://2.bp.blogspot.com/-CaC9ARBBdx4/T5oMbdM8mqI/AAAAAAAAACs/I32EhHbHW1Q/s1600/homeostas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711325"/>
            <a:ext cx="3960813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22 Grupo"/>
          <p:cNvGrpSpPr>
            <a:grpSpLocks/>
          </p:cNvGrpSpPr>
          <p:nvPr/>
        </p:nvGrpSpPr>
        <p:grpSpPr bwMode="auto">
          <a:xfrm>
            <a:off x="4427538" y="2205038"/>
            <a:ext cx="4681537" cy="3897312"/>
            <a:chOff x="4427984" y="2205038"/>
            <a:chExt cx="4680520" cy="3897312"/>
          </a:xfrm>
        </p:grpSpPr>
        <p:pic>
          <p:nvPicPr>
            <p:cNvPr id="7188" name="Picture 25" descr="http://2.bp.blogspot.com/_jVVccodLn1w/TNmuVc6M7UI/AAAAAAAAAA8/DTvc_-O415U/s1600/Comunicacion.png"/>
            <p:cNvPicPr>
              <a:picLocks noChangeAspect="1" noChangeArrowheads="1"/>
            </p:cNvPicPr>
            <p:nvPr/>
          </p:nvPicPr>
          <p:blipFill>
            <a:blip r:embed="rId6" cstate="print"/>
            <a:srcRect l="1582" t="7201" r="54037" b="58601"/>
            <a:stretch>
              <a:fillRect/>
            </a:stretch>
          </p:blipFill>
          <p:spPr bwMode="auto">
            <a:xfrm>
              <a:off x="4427984" y="2205038"/>
              <a:ext cx="2015679" cy="1368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89" name="Picture 25" descr="http://2.bp.blogspot.com/_jVVccodLn1w/TNmuVc6M7UI/AAAAAAAAAA8/DTvc_-O415U/s1600/Comunicacion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4174" t="53371" r="25108" b="7027"/>
            <a:stretch>
              <a:fillRect/>
            </a:stretch>
          </p:blipFill>
          <p:spPr bwMode="auto">
            <a:xfrm>
              <a:off x="6659563" y="4149725"/>
              <a:ext cx="2095500" cy="1439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18 CuadroTexto"/>
            <p:cNvSpPr txBox="1"/>
            <p:nvPr/>
          </p:nvSpPr>
          <p:spPr bwMode="auto">
            <a:xfrm>
              <a:off x="4880323" y="3502025"/>
              <a:ext cx="1111009" cy="3238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+mn-lt"/>
                </a:rPr>
                <a:t>Autocrino</a:t>
              </a:r>
              <a:endParaRPr lang="es-ES" dirty="0">
                <a:latin typeface="+mn-lt"/>
              </a:endParaRPr>
            </a:p>
          </p:txBody>
        </p:sp>
        <p:sp>
          <p:nvSpPr>
            <p:cNvPr id="20" name="19 CuadroTexto"/>
            <p:cNvSpPr txBox="1"/>
            <p:nvPr/>
          </p:nvSpPr>
          <p:spPr bwMode="auto">
            <a:xfrm>
              <a:off x="7138845" y="5732463"/>
              <a:ext cx="1136403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dirty="0">
                  <a:latin typeface="+mn-lt"/>
                </a:rPr>
                <a:t>Endocrino</a:t>
              </a:r>
            </a:p>
          </p:txBody>
        </p:sp>
        <p:sp>
          <p:nvSpPr>
            <p:cNvPr id="21" name="20 CuadroTexto"/>
            <p:cNvSpPr txBox="1"/>
            <p:nvPr/>
          </p:nvSpPr>
          <p:spPr bwMode="auto">
            <a:xfrm>
              <a:off x="4786681" y="5445125"/>
              <a:ext cx="1166559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+mn-lt"/>
                </a:rPr>
                <a:t>Yuxtacrino</a:t>
              </a:r>
              <a:endParaRPr lang="es-ES" dirty="0">
                <a:latin typeface="+mn-lt"/>
              </a:endParaRPr>
            </a:p>
          </p:txBody>
        </p:sp>
        <p:pic>
          <p:nvPicPr>
            <p:cNvPr id="7193" name="Picture 27" descr="http://image.slidesharecdn.com/fg3-140917093242-phpapp01/95/fisiologa-general-clase-3-6-638.jpg?cb=141094706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</a:blip>
            <a:srcRect l="9352" t="62122" r="42065" b="15784"/>
            <a:stretch>
              <a:fillRect/>
            </a:stretch>
          </p:blipFill>
          <p:spPr bwMode="auto">
            <a:xfrm>
              <a:off x="6682804" y="2348880"/>
              <a:ext cx="2425700" cy="82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94" name="Picture 29" descr="http://image.slidesharecdn.com/fg3-140917093242-phpapp01/95/fisiologa-general-clase-3-6-638.jpg?cb=1410947062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EFDFF"/>
                </a:clrFrom>
                <a:clrTo>
                  <a:srgbClr val="FEFDFF">
                    <a:alpha val="0"/>
                  </a:srgbClr>
                </a:clrTo>
              </a:clrChange>
            </a:blip>
            <a:srcRect l="63194" t="69408" r="15475" b="10075"/>
            <a:stretch>
              <a:fillRect/>
            </a:stretch>
          </p:blipFill>
          <p:spPr bwMode="auto">
            <a:xfrm>
              <a:off x="4427984" y="4077072"/>
              <a:ext cx="1871464" cy="1353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21 CuadroTexto"/>
            <p:cNvSpPr txBox="1"/>
            <p:nvPr/>
          </p:nvSpPr>
          <p:spPr bwMode="auto">
            <a:xfrm>
              <a:off x="7361047" y="3213100"/>
              <a:ext cx="106815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dirty="0" err="1">
                  <a:latin typeface="+mn-lt"/>
                </a:rPr>
                <a:t>Paracrino</a:t>
              </a:r>
              <a:endParaRPr lang="es-ES" dirty="0">
                <a:latin typeface="+mn-lt"/>
              </a:endParaRPr>
            </a:p>
          </p:txBody>
        </p:sp>
      </p:grpSp>
    </p:spTree>
  </p:cSld>
  <p:clrMapOvr>
    <a:masterClrMapping/>
  </p:clrMapOvr>
  <p:transition advTm="220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CuadroTexto"/>
          <p:cNvSpPr txBox="1"/>
          <p:nvPr/>
        </p:nvSpPr>
        <p:spPr bwMode="auto">
          <a:xfrm>
            <a:off x="106809" y="3466088"/>
            <a:ext cx="287955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Chargaff</a:t>
            </a:r>
            <a:r>
              <a:rPr lang="es-ES" dirty="0"/>
              <a:t>  1942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Homogenado</a:t>
            </a:r>
            <a:r>
              <a:rPr lang="es-ES" dirty="0"/>
              <a:t> de </a:t>
            </a:r>
            <a:r>
              <a:rPr lang="es-ES" dirty="0" err="1"/>
              <a:t>pulmon</a:t>
            </a:r>
            <a:endParaRPr lang="es-ES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203153" y="3466088"/>
            <a:ext cx="2160240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Chargaff</a:t>
            </a:r>
            <a:r>
              <a:rPr lang="es-ES" dirty="0"/>
              <a:t> y West 1946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Plasma </a:t>
            </a:r>
            <a:endParaRPr lang="es-ES" dirty="0">
              <a:solidFill>
                <a:schemeClr val="accent6"/>
              </a:solidFill>
            </a:endParaRPr>
          </a:p>
        </p:txBody>
      </p:sp>
      <p:pic>
        <p:nvPicPr>
          <p:cNvPr id="31" name="Picture 25" descr="http://3.bp.blogspot.com/-wA2NSFhrAR4/TqhqpUqbdZI/AAAAAAAAAAU/9p4mPQnWxOk/s1600/Pinoc+1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CC99"/>
              </a:clrFrom>
              <a:clrTo>
                <a:srgbClr val="FFCC99">
                  <a:alpha val="0"/>
                </a:srgbClr>
              </a:clrTo>
            </a:clrChange>
          </a:blip>
          <a:srcRect l="73070" t="50681"/>
          <a:stretch>
            <a:fillRect/>
          </a:stretch>
        </p:blipFill>
        <p:spPr bwMode="auto">
          <a:xfrm>
            <a:off x="8058150" y="3368675"/>
            <a:ext cx="690563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31 CuadroTexto"/>
          <p:cNvSpPr txBox="1"/>
          <p:nvPr/>
        </p:nvSpPr>
        <p:spPr>
          <a:xfrm>
            <a:off x="5507038" y="3213100"/>
            <a:ext cx="2376487" cy="1152525"/>
          </a:xfrm>
          <a:prstGeom prst="notchedRightArrow">
            <a:avLst>
              <a:gd name="adj1" fmla="val 50000"/>
              <a:gd name="adj2" fmla="val 2598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dirty="0"/>
              <a:t>Altas centrifugaciones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4" name="13 CuadroTexto"/>
          <p:cNvSpPr txBox="1"/>
          <p:nvPr/>
        </p:nvSpPr>
        <p:spPr bwMode="auto">
          <a:xfrm>
            <a:off x="251520" y="874197"/>
            <a:ext cx="287955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Chargaff</a:t>
            </a:r>
            <a:r>
              <a:rPr lang="es-ES" dirty="0"/>
              <a:t>  1942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Homogenado</a:t>
            </a:r>
            <a:r>
              <a:rPr lang="es-ES" dirty="0"/>
              <a:t> de </a:t>
            </a:r>
            <a:r>
              <a:rPr lang="es-ES" dirty="0" err="1"/>
              <a:t>pulmon</a:t>
            </a:r>
            <a:endParaRPr lang="es-E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347864" y="874197"/>
            <a:ext cx="2160240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Chargaff</a:t>
            </a:r>
            <a:r>
              <a:rPr lang="es-ES" dirty="0"/>
              <a:t> y West 1946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Plasma 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79512" y="1916832"/>
            <a:ext cx="3204864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Williamson</a:t>
            </a:r>
            <a:r>
              <a:rPr lang="es-ES" dirty="0"/>
              <a:t> 1964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6"/>
                </a:solidFill>
              </a:rPr>
              <a:t>Transporte de lipoproteínas 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pic>
        <p:nvPicPr>
          <p:cNvPr id="8216" name="Picture 25" descr="http://3.bp.blogspot.com/-wA2NSFhrAR4/TqhqpUqbdZI/AAAAAAAAAAU/9p4mPQnWxOk/s1600/Pinoc+1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CC99"/>
              </a:clrFrom>
              <a:clrTo>
                <a:srgbClr val="FFCC99">
                  <a:alpha val="0"/>
                </a:srgbClr>
              </a:clrTo>
            </a:clrChange>
          </a:blip>
          <a:srcRect l="73070" t="50681"/>
          <a:stretch>
            <a:fillRect/>
          </a:stretch>
        </p:blipFill>
        <p:spPr bwMode="auto">
          <a:xfrm>
            <a:off x="8202613" y="776288"/>
            <a:ext cx="690562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5" cstate="print"/>
          <a:srcRect l="51730" t="20003" r="26903" b="24173"/>
          <a:stretch>
            <a:fillRect/>
          </a:stretch>
        </p:blipFill>
        <p:spPr bwMode="auto">
          <a:xfrm>
            <a:off x="179388" y="2852738"/>
            <a:ext cx="24511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6" cstate="print"/>
          <a:srcRect l="39299" t="22221" r="26903" b="35583"/>
          <a:stretch>
            <a:fillRect/>
          </a:stretch>
        </p:blipFill>
        <p:spPr bwMode="auto">
          <a:xfrm>
            <a:off x="3132138" y="3424238"/>
            <a:ext cx="317976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7" cstate="print"/>
          <a:srcRect l="23991" t="29239" r="28003" b="26903"/>
          <a:stretch>
            <a:fillRect/>
          </a:stretch>
        </p:blipFill>
        <p:spPr bwMode="auto">
          <a:xfrm>
            <a:off x="6516688" y="2852738"/>
            <a:ext cx="22161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CuadroTexto"/>
          <p:cNvSpPr txBox="1"/>
          <p:nvPr/>
        </p:nvSpPr>
        <p:spPr>
          <a:xfrm>
            <a:off x="3563888" y="2636912"/>
            <a:ext cx="2304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MICROVESÍCULAS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651500" y="620713"/>
            <a:ext cx="2376488" cy="1152525"/>
          </a:xfrm>
          <a:prstGeom prst="notchedRightArrow">
            <a:avLst>
              <a:gd name="adj1" fmla="val 50000"/>
              <a:gd name="adj2" fmla="val 2598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dirty="0"/>
              <a:t>Altas centrifugaciones</a:t>
            </a:r>
          </a:p>
        </p:txBody>
      </p:sp>
      <p:sp>
        <p:nvSpPr>
          <p:cNvPr id="26" name="25 Rectángulo"/>
          <p:cNvSpPr/>
          <p:nvPr/>
        </p:nvSpPr>
        <p:spPr bwMode="auto">
          <a:xfrm>
            <a:off x="6660448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  <p:sp>
        <p:nvSpPr>
          <p:cNvPr id="18" name="17 Elipse"/>
          <p:cNvSpPr/>
          <p:nvPr/>
        </p:nvSpPr>
        <p:spPr>
          <a:xfrm>
            <a:off x="1908175" y="3500438"/>
            <a:ext cx="360363" cy="288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1619250" y="4149725"/>
            <a:ext cx="360363" cy="287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3" name="22 Elipse"/>
          <p:cNvSpPr/>
          <p:nvPr/>
        </p:nvSpPr>
        <p:spPr>
          <a:xfrm>
            <a:off x="4500563" y="4005263"/>
            <a:ext cx="35877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5" name="24 Elipse"/>
          <p:cNvSpPr/>
          <p:nvPr/>
        </p:nvSpPr>
        <p:spPr>
          <a:xfrm>
            <a:off x="3563938" y="3860800"/>
            <a:ext cx="360362" cy="288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7" name="26 Elipse"/>
          <p:cNvSpPr/>
          <p:nvPr/>
        </p:nvSpPr>
        <p:spPr>
          <a:xfrm>
            <a:off x="7451725" y="4508500"/>
            <a:ext cx="433388" cy="36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7308850" y="3357563"/>
            <a:ext cx="431800" cy="358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8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323528" y="908720"/>
            <a:ext cx="2952328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DDE1E7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dirty="0"/>
              <a:t>De </a:t>
            </a:r>
            <a:r>
              <a:rPr lang="es-ES" dirty="0" err="1"/>
              <a:t>Broe</a:t>
            </a:r>
            <a:r>
              <a:rPr lang="es-ES" dirty="0"/>
              <a:t>, </a:t>
            </a:r>
            <a:r>
              <a:rPr lang="es-ES" dirty="0" err="1"/>
              <a:t>Wieme</a:t>
            </a:r>
            <a:r>
              <a:rPr lang="es-ES" dirty="0"/>
              <a:t> et al. 1977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34925" y="2012950"/>
            <a:ext cx="5329238" cy="1200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D0D0D"/>
                </a:solidFill>
              </a:rPr>
              <a:t>Premio Nobel de Fisiología o </a:t>
            </a:r>
            <a:r>
              <a:rPr lang="es-ES" b="1" dirty="0" err="1">
                <a:solidFill>
                  <a:srgbClr val="0D0D0D"/>
                </a:solidFill>
              </a:rPr>
              <a:t>Medician</a:t>
            </a:r>
            <a:r>
              <a:rPr lang="es-ES" b="1" dirty="0">
                <a:solidFill>
                  <a:srgbClr val="0D0D0D"/>
                </a:solidFill>
              </a:rPr>
              <a:t> en el  año 2013</a:t>
            </a:r>
          </a:p>
          <a:p>
            <a:pPr>
              <a:defRPr/>
            </a:pPr>
            <a:r>
              <a:rPr lang="es-ES" b="1" dirty="0"/>
              <a:t>Por el descubrimiento de la maquinaria que regula el transporte mediante vesículas, un sistema fundamental en nuestras células</a:t>
            </a:r>
            <a:r>
              <a:rPr lang="es-ES" b="1" dirty="0">
                <a:solidFill>
                  <a:srgbClr val="0D0D0D"/>
                </a:solidFill>
              </a:rPr>
              <a:t> 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3995738" y="908050"/>
            <a:ext cx="1674812" cy="36988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ES" dirty="0">
                <a:solidFill>
                  <a:srgbClr val="0A0A0A"/>
                </a:solidFill>
              </a:rPr>
              <a:t>Desecho celular</a:t>
            </a:r>
          </a:p>
        </p:txBody>
      </p:sp>
      <p:pic>
        <p:nvPicPr>
          <p:cNvPr id="9236" name="Picture 30" descr="http://2.bp.blogspot.com/-pXt6exJCG_w/UmWctdBsLcI/AAAAAAAADfY/pseuV0-kj1I/s1600/basura.gif"/>
          <p:cNvPicPr>
            <a:picLocks noChangeAspect="1" noChangeArrowheads="1"/>
          </p:cNvPicPr>
          <p:nvPr/>
        </p:nvPicPr>
        <p:blipFill>
          <a:blip r:embed="rId4" cstate="print"/>
          <a:srcRect l="27109" t="32401" r="31853" b="8202"/>
          <a:stretch>
            <a:fillRect/>
          </a:stretch>
        </p:blipFill>
        <p:spPr bwMode="auto">
          <a:xfrm>
            <a:off x="5724525" y="836613"/>
            <a:ext cx="1243013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7" name="AutoShape 2" descr="Resultado de imagen de Premio Nobel de Fisiología en el año 2013 a James E. Tothman, Randy W. Schekman y Thomas C. Südho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pic>
        <p:nvPicPr>
          <p:cNvPr id="54276" name="Picture 4" descr="https://inmacufisiqui.files.wordpress.com/2013/10/nobelmedicin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263" y="3429000"/>
            <a:ext cx="50101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6" name="Picture 14" descr="http://ciencia.unam.mx/uploads/textos/nt_traficovesicular_22102013.jpg"/>
          <p:cNvPicPr>
            <a:picLocks noChangeAspect="1" noChangeArrowheads="1"/>
          </p:cNvPicPr>
          <p:nvPr/>
        </p:nvPicPr>
        <p:blipFill>
          <a:blip r:embed="rId6" cstate="print"/>
          <a:srcRect l="26582" t="8076" r="8861"/>
          <a:stretch>
            <a:fillRect/>
          </a:stretch>
        </p:blipFill>
        <p:spPr bwMode="auto">
          <a:xfrm>
            <a:off x="5408613" y="2492375"/>
            <a:ext cx="3735387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Rectángulo"/>
          <p:cNvSpPr/>
          <p:nvPr/>
        </p:nvSpPr>
        <p:spPr bwMode="auto">
          <a:xfrm>
            <a:off x="6732456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0" name="9 Rectángulo"/>
          <p:cNvSpPr/>
          <p:nvPr/>
        </p:nvSpPr>
        <p:spPr bwMode="auto">
          <a:xfrm>
            <a:off x="2339752" y="620688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DEFINICIÓN</a:t>
            </a:r>
          </a:p>
        </p:txBody>
      </p:sp>
      <p:sp>
        <p:nvSpPr>
          <p:cNvPr id="13" name="12 Rectángulo"/>
          <p:cNvSpPr/>
          <p:nvPr/>
        </p:nvSpPr>
        <p:spPr bwMode="auto">
          <a:xfrm>
            <a:off x="6732456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  <p:pic>
        <p:nvPicPr>
          <p:cNvPr id="10257" name="11 Imagen" descr="Macintosh HD:Users:paula:Desktop:Captura de pantalla 2014-11-15 a la(s) 20.09.15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550" y="1484313"/>
            <a:ext cx="7199313" cy="31115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0258" name="13 Rectángulo"/>
          <p:cNvSpPr>
            <a:spLocks noChangeArrowheads="1"/>
          </p:cNvSpPr>
          <p:nvPr/>
        </p:nvSpPr>
        <p:spPr bwMode="auto">
          <a:xfrm>
            <a:off x="6156325" y="4797425"/>
            <a:ext cx="23733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Sylvia Weilner, 2003</a:t>
            </a:r>
            <a:endParaRPr lang="es-ES" b="1"/>
          </a:p>
        </p:txBody>
      </p:sp>
      <p:pic>
        <p:nvPicPr>
          <p:cNvPr id="10259" name="14 Imagen" descr="large im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63" t="44402" r="37999" b="-380"/>
          <a:stretch>
            <a:fillRect/>
          </a:stretch>
        </p:blipFill>
        <p:spPr bwMode="auto">
          <a:xfrm>
            <a:off x="0" y="4365625"/>
            <a:ext cx="24479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0" name="9 Rectángulo"/>
          <p:cNvSpPr/>
          <p:nvPr/>
        </p:nvSpPr>
        <p:spPr bwMode="auto">
          <a:xfrm>
            <a:off x="2339752" y="620688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DEFINICIÓN</a:t>
            </a:r>
          </a:p>
        </p:txBody>
      </p:sp>
      <p:pic>
        <p:nvPicPr>
          <p:cNvPr id="11280" name="10 Image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470" t="13023" r="42935" b="41714"/>
          <a:stretch>
            <a:fillRect/>
          </a:stretch>
        </p:blipFill>
        <p:spPr bwMode="auto">
          <a:xfrm>
            <a:off x="1187450" y="1341438"/>
            <a:ext cx="367188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1" name="11 Imagen"/>
          <p:cNvPicPr preferRelativeResize="0"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283" t="52315" r="43224" b="31525"/>
          <a:stretch>
            <a:fillRect/>
          </a:stretch>
        </p:blipFill>
        <p:spPr bwMode="auto">
          <a:xfrm>
            <a:off x="5724525" y="2636838"/>
            <a:ext cx="2944813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 bwMode="auto">
          <a:xfrm>
            <a:off x="6732456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6" cstate="print"/>
          <a:srcRect l="10675" t="27655" r="9480" b="45946"/>
          <a:stretch>
            <a:fillRect/>
          </a:stretch>
        </p:blipFill>
        <p:spPr bwMode="auto">
          <a:xfrm>
            <a:off x="2327275" y="5257800"/>
            <a:ext cx="68167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0" name="9 Rectángulo"/>
          <p:cNvSpPr/>
          <p:nvPr/>
        </p:nvSpPr>
        <p:spPr bwMode="auto">
          <a:xfrm>
            <a:off x="2339752" y="620688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FUNCIÓN</a:t>
            </a:r>
          </a:p>
        </p:txBody>
      </p:sp>
      <p:pic>
        <p:nvPicPr>
          <p:cNvPr id="12304" name="12 Image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26" t="26141" r="49292" b="31004"/>
          <a:stretch>
            <a:fillRect/>
          </a:stretch>
        </p:blipFill>
        <p:spPr bwMode="auto">
          <a:xfrm>
            <a:off x="1714500" y="2974975"/>
            <a:ext cx="571500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Rectángulo"/>
          <p:cNvSpPr/>
          <p:nvPr/>
        </p:nvSpPr>
        <p:spPr bwMode="auto">
          <a:xfrm>
            <a:off x="6732456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  <p:pic>
        <p:nvPicPr>
          <p:cNvPr id="11282" name="Picture 19"/>
          <p:cNvPicPr>
            <a:picLocks noChangeAspect="1" noChangeArrowheads="1"/>
          </p:cNvPicPr>
          <p:nvPr/>
        </p:nvPicPr>
        <p:blipFill>
          <a:blip r:embed="rId5" cstate="print"/>
          <a:srcRect l="2789" t="33243" r="47716" b="38754"/>
          <a:stretch>
            <a:fillRect/>
          </a:stretch>
        </p:blipFill>
        <p:spPr bwMode="auto">
          <a:xfrm>
            <a:off x="1377950" y="1182688"/>
            <a:ext cx="638810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3" name="Picture 20"/>
          <p:cNvPicPr>
            <a:picLocks noChangeAspect="1" noChangeArrowheads="1"/>
          </p:cNvPicPr>
          <p:nvPr/>
        </p:nvPicPr>
        <p:blipFill>
          <a:blip r:embed="rId6" cstate="print"/>
          <a:srcRect l="24741" t="32004" r="26903" b="49994"/>
          <a:stretch>
            <a:fillRect/>
          </a:stretch>
        </p:blipFill>
        <p:spPr bwMode="auto">
          <a:xfrm>
            <a:off x="395288" y="1412875"/>
            <a:ext cx="6543675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5" name="Picture 22"/>
          <p:cNvPicPr>
            <a:picLocks noChangeAspect="1" noChangeArrowheads="1"/>
          </p:cNvPicPr>
          <p:nvPr/>
        </p:nvPicPr>
        <p:blipFill>
          <a:blip r:embed="rId7" cstate="print"/>
          <a:srcRect l="25595" t="30148" r="30312" b="53622"/>
          <a:stretch>
            <a:fillRect/>
          </a:stretch>
        </p:blipFill>
        <p:spPr bwMode="auto">
          <a:xfrm>
            <a:off x="323528" y="1124744"/>
            <a:ext cx="7905750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9" name="Picture 22"/>
          <p:cNvPicPr>
            <a:picLocks noChangeAspect="1" noChangeArrowheads="1"/>
          </p:cNvPicPr>
          <p:nvPr/>
        </p:nvPicPr>
        <p:blipFill>
          <a:blip r:embed="rId8" cstate="print"/>
          <a:srcRect l="1933" t="28172" r="59880" b="61000"/>
          <a:stretch>
            <a:fillRect/>
          </a:stretch>
        </p:blipFill>
        <p:spPr bwMode="auto">
          <a:xfrm>
            <a:off x="1979712" y="5589240"/>
            <a:ext cx="49688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395288" y="26988"/>
            <a:ext cx="8229600" cy="2333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s-ES" sz="2200" b="1" dirty="0" smtClean="0">
                <a:solidFill>
                  <a:schemeClr val="bg1"/>
                </a:solidFill>
              </a:rPr>
              <a:t>INTRODUCCIÓN</a:t>
            </a:r>
            <a:endParaRPr lang="es-ES" sz="4200" b="1" dirty="0" smtClean="0">
              <a:solidFill>
                <a:schemeClr val="bg1"/>
              </a:solidFill>
            </a:endParaRPr>
          </a:p>
        </p:txBody>
      </p:sp>
      <p:sp>
        <p:nvSpPr>
          <p:cNvPr id="8" name="4 Título"/>
          <p:cNvSpPr txBox="1">
            <a:spLocks/>
          </p:cNvSpPr>
          <p:nvPr/>
        </p:nvSpPr>
        <p:spPr>
          <a:xfrm>
            <a:off x="0" y="6498000"/>
            <a:ext cx="1944000" cy="360000"/>
          </a:xfrm>
          <a:prstGeom prst="rect">
            <a:avLst/>
          </a:prstGeom>
          <a:solidFill>
            <a:srgbClr val="C808AD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4 Título"/>
          <p:cNvSpPr txBox="1">
            <a:spLocks/>
          </p:cNvSpPr>
          <p:nvPr/>
        </p:nvSpPr>
        <p:spPr>
          <a:xfrm>
            <a:off x="1944000" y="6498000"/>
            <a:ext cx="266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MATERIAL Y MÉTODOS</a:t>
            </a:r>
          </a:p>
        </p:txBody>
      </p:sp>
      <p:sp>
        <p:nvSpPr>
          <p:cNvPr id="16" name="4 Título"/>
          <p:cNvSpPr txBox="1">
            <a:spLocks/>
          </p:cNvSpPr>
          <p:nvPr/>
        </p:nvSpPr>
        <p:spPr>
          <a:xfrm>
            <a:off x="4608312" y="6498000"/>
            <a:ext cx="2844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RESULTADOS-DISCUSIÓN</a:t>
            </a:r>
          </a:p>
        </p:txBody>
      </p:sp>
      <p:sp>
        <p:nvSpPr>
          <p:cNvPr id="21" name="4 Título"/>
          <p:cNvSpPr txBox="1">
            <a:spLocks/>
          </p:cNvSpPr>
          <p:nvPr/>
        </p:nvSpPr>
        <p:spPr>
          <a:xfrm>
            <a:off x="7416000" y="6498000"/>
            <a:ext cx="1728000" cy="360000"/>
          </a:xfrm>
          <a:prstGeom prst="rect">
            <a:avLst/>
          </a:prstGeom>
          <a:solidFill>
            <a:schemeClr val="accent6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CONCLUSIONES</a:t>
            </a:r>
          </a:p>
        </p:txBody>
      </p:sp>
      <p:sp>
        <p:nvSpPr>
          <p:cNvPr id="10" name="9 Rectángulo"/>
          <p:cNvSpPr/>
          <p:nvPr/>
        </p:nvSpPr>
        <p:spPr bwMode="auto">
          <a:xfrm>
            <a:off x="2339752" y="620688"/>
            <a:ext cx="4354512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FUNCIÓN</a:t>
            </a:r>
          </a:p>
        </p:txBody>
      </p:sp>
      <p:pic>
        <p:nvPicPr>
          <p:cNvPr id="13328" name="12 Image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26" t="26141" r="49292" b="31004"/>
          <a:stretch>
            <a:fillRect/>
          </a:stretch>
        </p:blipFill>
        <p:spPr bwMode="auto">
          <a:xfrm>
            <a:off x="2124075" y="3571875"/>
            <a:ext cx="47529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Rectángulo"/>
          <p:cNvSpPr/>
          <p:nvPr/>
        </p:nvSpPr>
        <p:spPr bwMode="auto">
          <a:xfrm>
            <a:off x="6732456" y="260648"/>
            <a:ext cx="194400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MICROVESÍCULAS</a:t>
            </a:r>
          </a:p>
        </p:txBody>
      </p:sp>
      <p:pic>
        <p:nvPicPr>
          <p:cNvPr id="12308" name="Picture 21"/>
          <p:cNvPicPr>
            <a:picLocks noChangeAspect="1" noChangeArrowheads="1"/>
          </p:cNvPicPr>
          <p:nvPr/>
        </p:nvPicPr>
        <p:blipFill>
          <a:blip r:embed="rId5" cstate="print"/>
          <a:srcRect l="21367" t="36005" r="24654" b="55995"/>
          <a:stretch>
            <a:fillRect/>
          </a:stretch>
        </p:blipFill>
        <p:spPr bwMode="auto">
          <a:xfrm>
            <a:off x="-1588" y="1628775"/>
            <a:ext cx="91455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0" name="Picture 23"/>
          <p:cNvPicPr>
            <a:picLocks noChangeAspect="1" noChangeArrowheads="1"/>
          </p:cNvPicPr>
          <p:nvPr/>
        </p:nvPicPr>
        <p:blipFill>
          <a:blip r:embed="rId6" cstate="print"/>
          <a:srcRect l="28114" t="14001" r="25778" b="65997"/>
          <a:stretch>
            <a:fillRect/>
          </a:stretch>
        </p:blipFill>
        <p:spPr bwMode="auto">
          <a:xfrm>
            <a:off x="250825" y="1268413"/>
            <a:ext cx="8561388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436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9|5.3|15.7|13.2|7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0.6|0.8|41.6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0.6|0.8|41.6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0.6|0.8|41.6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Personalizado 6">
      <a:dk1>
        <a:sysClr val="windowText" lastClr="000000"/>
      </a:dk1>
      <a:lt1>
        <a:srgbClr val="F2F2F2"/>
      </a:lt1>
      <a:dk2>
        <a:srgbClr val="006487"/>
      </a:dk2>
      <a:lt2>
        <a:srgbClr val="59FEFE"/>
      </a:lt2>
      <a:accent1>
        <a:srgbClr val="006487"/>
      </a:accent1>
      <a:accent2>
        <a:srgbClr val="59FEFE"/>
      </a:accent2>
      <a:accent3>
        <a:srgbClr val="25A6BB"/>
      </a:accent3>
      <a:accent4>
        <a:srgbClr val="BFBFBF"/>
      </a:accent4>
      <a:accent5>
        <a:srgbClr val="25A6BB"/>
      </a:accent5>
      <a:accent6>
        <a:srgbClr val="006487"/>
      </a:accent6>
      <a:hlink>
        <a:srgbClr val="D80001"/>
      </a:hlink>
      <a:folHlink>
        <a:srgbClr val="25A6B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ppt/theme/themeOverride4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ppt/theme/themeOverride5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ppt/theme/themeOverride6.xml><?xml version="1.0" encoding="utf-8"?>
<a:themeOverride xmlns:a="http://schemas.openxmlformats.org/drawingml/2006/main">
  <a:clrScheme name="Personalizado 6">
    <a:dk1>
      <a:sysClr val="windowText" lastClr="000000"/>
    </a:dk1>
    <a:lt1>
      <a:srgbClr val="F2F2F2"/>
    </a:lt1>
    <a:dk2>
      <a:srgbClr val="006487"/>
    </a:dk2>
    <a:lt2>
      <a:srgbClr val="59FEFE"/>
    </a:lt2>
    <a:accent1>
      <a:srgbClr val="006487"/>
    </a:accent1>
    <a:accent2>
      <a:srgbClr val="59FEFE"/>
    </a:accent2>
    <a:accent3>
      <a:srgbClr val="25A6BB"/>
    </a:accent3>
    <a:accent4>
      <a:srgbClr val="BFBFBF"/>
    </a:accent4>
    <a:accent5>
      <a:srgbClr val="25A6BB"/>
    </a:accent5>
    <a:accent6>
      <a:srgbClr val="006487"/>
    </a:accent6>
    <a:hlink>
      <a:srgbClr val="D80001"/>
    </a:hlink>
    <a:folHlink>
      <a:srgbClr val="25A6BB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Urbano">
    <a:fillStyleLst>
      <a:solidFill>
        <a:schemeClr val="phClr"/>
      </a:solidFill>
      <a:gradFill rotWithShape="1">
        <a:gsLst>
          <a:gs pos="0">
            <a:schemeClr val="phClr">
              <a:tint val="1000"/>
              <a:satMod val="255000"/>
            </a:schemeClr>
          </a:gs>
          <a:gs pos="55000">
            <a:schemeClr val="phClr">
              <a:tint val="12000"/>
              <a:satMod val="255000"/>
            </a:schemeClr>
          </a:gs>
          <a:gs pos="100000">
            <a:schemeClr val="phClr">
              <a:tint val="45000"/>
              <a:satMod val="250000"/>
            </a:schemeClr>
          </a:gs>
        </a:gsLst>
        <a:path path="circle">
          <a:fillToRect l="-40000" t="-90000" r="140000" b="190000"/>
        </a:path>
      </a:gradFill>
      <a:gradFill rotWithShape="1">
        <a:gsLst>
          <a:gs pos="0">
            <a:schemeClr val="phClr">
              <a:tint val="43000"/>
              <a:satMod val="165000"/>
            </a:schemeClr>
          </a:gs>
          <a:gs pos="55000">
            <a:schemeClr val="phClr">
              <a:tint val="83000"/>
              <a:satMod val="155000"/>
            </a:schemeClr>
          </a:gs>
          <a:gs pos="100000">
            <a:schemeClr val="phClr">
              <a:shade val="85000"/>
            </a:schemeClr>
          </a:gs>
        </a:gsLst>
        <a:path path="circle">
          <a:fillToRect l="-40000" t="-90000" r="140000" b="19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3175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1500" dist="254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phClr">
              <a:satMod val="115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100000">
            <a:schemeClr val="phClr">
              <a:tint val="80000"/>
              <a:satMod val="250000"/>
            </a:schemeClr>
          </a:gs>
          <a:gs pos="60000">
            <a:schemeClr val="phClr">
              <a:shade val="38000"/>
              <a:satMod val="175000"/>
            </a:schemeClr>
          </a:gs>
          <a:gs pos="0">
            <a:schemeClr val="phClr">
              <a:shade val="30000"/>
              <a:satMod val="175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8000"/>
            </a:schemeClr>
            <a:schemeClr val="phClr">
              <a:tint val="96000"/>
              <a:satMod val="150000"/>
            </a:schemeClr>
          </a:duotone>
        </a:blip>
        <a:tile tx="0" ty="0" sx="80000" sy="8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11749</TotalTime>
  <Words>888</Words>
  <Application>Microsoft Office PowerPoint</Application>
  <PresentationFormat>Presentación en pantalla (4:3)</PresentationFormat>
  <Paragraphs>266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Georgia</vt:lpstr>
      <vt:lpstr>Trebuchet MS</vt:lpstr>
      <vt:lpstr>Wingdings</vt:lpstr>
      <vt:lpstr>Wingdings 2</vt:lpstr>
      <vt:lpstr>Urbano</vt:lpstr>
      <vt:lpstr>EFECTO DE LAS MICROVESÍCULAS LIBERADAS POR LAS CÉLULAS  INMUNITARIAS, ACTIVADAS POR POLIFENOLES, SOBRE CÉLULAS MADRE</vt:lpstr>
      <vt:lpstr>ÍNDICE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OBJETIVOS</vt:lpstr>
      <vt:lpstr>MATERIAL Y MÉTODOS</vt:lpstr>
      <vt:lpstr>MATERIAL Y MÉTODOS</vt:lpstr>
      <vt:lpstr>RESULTADOS</vt:lpstr>
      <vt:lpstr>º</vt:lpstr>
      <vt:lpstr>RESULTADOS</vt:lpstr>
      <vt:lpstr>RESULTADOS</vt:lpstr>
      <vt:lpstr>RESULTADOS</vt:lpstr>
      <vt:lpstr>CONCLUSIONES</vt:lpstr>
      <vt:lpstr>Presentación de PowerPoint</vt:lpstr>
      <vt:lpstr>EFECTO DE LAS MICROVESÍCULAS LIBERADAS POR LAS CÉLULAS  INMUNITARIAS, ACTIVADAS POR POLIFENOLES, SOBRE LAS CÉLULAS MADRE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usuario</dc:creator>
  <cp:lastModifiedBy>usuario</cp:lastModifiedBy>
  <cp:revision>295</cp:revision>
  <dcterms:created xsi:type="dcterms:W3CDTF">2014-06-17T17:20:09Z</dcterms:created>
  <dcterms:modified xsi:type="dcterms:W3CDTF">2021-05-11T08:36:41Z</dcterms:modified>
</cp:coreProperties>
</file>